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60" r:id="rId4"/>
    <p:sldId id="258" r:id="rId5"/>
    <p:sldId id="280" r:id="rId6"/>
    <p:sldId id="259" r:id="rId7"/>
    <p:sldId id="261" r:id="rId8"/>
    <p:sldId id="279" r:id="rId9"/>
    <p:sldId id="269" r:id="rId10"/>
    <p:sldId id="270" r:id="rId11"/>
    <p:sldId id="275" r:id="rId12"/>
    <p:sldId id="264" r:id="rId13"/>
    <p:sldId id="276" r:id="rId14"/>
    <p:sldId id="265" r:id="rId15"/>
    <p:sldId id="266" r:id="rId16"/>
    <p:sldId id="271" r:id="rId17"/>
    <p:sldId id="274" r:id="rId18"/>
    <p:sldId id="277" r:id="rId19"/>
    <p:sldId id="278" r:id="rId20"/>
    <p:sldId id="272" r:id="rId21"/>
    <p:sldId id="273" r:id="rId22"/>
  </p:sldIdLst>
  <p:sldSz cx="6858000" cy="9144000" type="screen4x3"/>
  <p:notesSz cx="6797675" cy="987425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99FF99"/>
    <a:srgbClr val="CCFF66"/>
    <a:srgbClr val="99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2274"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pPr>
              <a:defRPr/>
            </a:pPr>
            <a:fld id="{E21A29D0-110F-40DD-AAEF-9091D1F0F2F0}" type="datetimeFigureOut">
              <a:rPr lang="pt-BR"/>
              <a:pPr>
                <a:defRPr/>
              </a:pPr>
              <a:t>3/3/2017</a:t>
            </a:fld>
            <a:endParaRPr lang="pt-BR"/>
          </a:p>
        </p:txBody>
      </p:sp>
      <p:sp>
        <p:nvSpPr>
          <p:cNvPr id="4" name="Espaço Reservado para Rodapé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pPr>
              <a:defRPr/>
            </a:pPr>
            <a:endParaRPr lang="pt-BR"/>
          </a:p>
        </p:txBody>
      </p:sp>
      <p:sp>
        <p:nvSpPr>
          <p:cNvPr id="5" name="Espaço Reservado para Número de Slide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pPr>
              <a:defRPr/>
            </a:pPr>
            <a:fld id="{95764204-098F-4731-9D1B-CFAE86FC2D2C}" type="slidenum">
              <a:rPr lang="pt-BR"/>
              <a:pPr>
                <a:defRP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pPr>
              <a:defRPr/>
            </a:pPr>
            <a:fld id="{757C2BA2-E849-44AE-B546-520A58D1F71D}" type="datetimeFigureOut">
              <a:rPr lang="pt-BR"/>
              <a:pPr>
                <a:defRPr/>
              </a:pPr>
              <a:t>3/3/2017</a:t>
            </a:fld>
            <a:endParaRPr lang="pt-BR"/>
          </a:p>
        </p:txBody>
      </p:sp>
      <p:sp>
        <p:nvSpPr>
          <p:cNvPr id="4" name="Espaço Reservado para Imagem de Slide 3"/>
          <p:cNvSpPr>
            <a:spLocks noGrp="1" noRot="1" noChangeAspect="1"/>
          </p:cNvSpPr>
          <p:nvPr>
            <p:ph type="sldImg" idx="2"/>
          </p:nvPr>
        </p:nvSpPr>
        <p:spPr>
          <a:xfrm>
            <a:off x="2011363" y="741363"/>
            <a:ext cx="2774950" cy="3702050"/>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pPr>
              <a:defRPr/>
            </a:pPr>
            <a:endParaRPr lang="pt-BR"/>
          </a:p>
        </p:txBody>
      </p:sp>
      <p:sp>
        <p:nvSpPr>
          <p:cNvPr id="7" name="Espaço Reservado para Número de Slide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pPr>
              <a:defRPr/>
            </a:pPr>
            <a:fld id="{7E4A3E65-685C-493E-96F8-9C78F0EAC9C9}"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481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No caso da especificação de transporte/rota/prazo, atentar-se para:</a:t>
            </a:r>
          </a:p>
          <a:p>
            <a:pPr eaLnBrk="1" hangingPunct="1">
              <a:spcBef>
                <a:spcPct val="0"/>
              </a:spcBef>
              <a:buFontTx/>
              <a:buChar char="-"/>
            </a:pPr>
            <a:r>
              <a:rPr lang="pt-BR" smtClean="0"/>
              <a:t>Se poderá ser entregue através dos Correios (Sedex);</a:t>
            </a:r>
          </a:p>
          <a:p>
            <a:pPr eaLnBrk="1" hangingPunct="1">
              <a:spcBef>
                <a:spcPct val="0"/>
              </a:spcBef>
              <a:buFontTx/>
              <a:buChar char="-"/>
            </a:pPr>
            <a:r>
              <a:rPr lang="pt-BR" smtClean="0"/>
              <a:t> Se o item necessitará de condições especiais. Exs.:</a:t>
            </a:r>
          </a:p>
          <a:p>
            <a:pPr lvl="1" eaLnBrk="1" hangingPunct="1">
              <a:spcBef>
                <a:spcPct val="0"/>
              </a:spcBef>
              <a:buFontTx/>
              <a:buChar char="-"/>
            </a:pPr>
            <a:r>
              <a:rPr lang="pt-BR" smtClean="0"/>
              <a:t> Caminhão com suspensão a ar;</a:t>
            </a:r>
          </a:p>
          <a:p>
            <a:pPr lvl="1" eaLnBrk="1" hangingPunct="1">
              <a:spcBef>
                <a:spcPct val="0"/>
              </a:spcBef>
              <a:buFontTx/>
              <a:buChar char="-"/>
            </a:pPr>
            <a:r>
              <a:rPr lang="pt-BR" smtClean="0"/>
              <a:t> Necessidade de gelo seco ou refrigeração durante o transporte e o armazenamento.</a:t>
            </a:r>
          </a:p>
        </p:txBody>
      </p:sp>
      <p:sp>
        <p:nvSpPr>
          <p:cNvPr id="34820"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28B62E-BFAC-413A-BAED-3A2CC9C0D8F3}" type="slidenum">
              <a:rPr lang="pt-BR" smtClean="0"/>
              <a:pPr/>
              <a:t>7</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Slide de título">
    <p:spTree>
      <p:nvGrpSpPr>
        <p:cNvPr id="1" name=""/>
        <p:cNvGrpSpPr/>
        <p:nvPr/>
      </p:nvGrpSpPr>
      <p:grpSpPr>
        <a:xfrm>
          <a:off x="0" y="0"/>
          <a:ext cx="0" cy="0"/>
          <a:chOff x="0" y="0"/>
          <a:chExt cx="0" cy="0"/>
        </a:xfrm>
      </p:grpSpPr>
      <p:sp>
        <p:nvSpPr>
          <p:cNvPr id="4" name="Rectangle 9"/>
          <p:cNvSpPr/>
          <p:nvPr/>
        </p:nvSpPr>
        <p:spPr bwMode="auto">
          <a:xfrm>
            <a:off x="285750" y="0"/>
            <a:ext cx="457200" cy="9144000"/>
          </a:xfrm>
          <a:prstGeom prst="rect">
            <a:avLst/>
          </a:prstGeom>
          <a:solidFill>
            <a:srgbClr val="92D050">
              <a:alpha val="5400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07963" y="0"/>
            <a:ext cx="77787" cy="9144000"/>
          </a:xfrm>
          <a:prstGeom prst="rect">
            <a:avLst/>
          </a:prstGeom>
          <a:solidFill>
            <a:srgbClr val="CCFF66">
              <a:alpha val="35686"/>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742950" y="0"/>
            <a:ext cx="136525" cy="9144000"/>
          </a:xfrm>
          <a:prstGeom prst="rect">
            <a:avLst/>
          </a:prstGeom>
          <a:solidFill>
            <a:srgbClr val="CCFF66">
              <a:alpha val="7000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855663" y="0"/>
            <a:ext cx="173037" cy="9144000"/>
          </a:xfrm>
          <a:prstGeom prst="rect">
            <a:avLst/>
          </a:prstGeom>
          <a:solidFill>
            <a:srgbClr val="99FF66">
              <a:alpha val="7098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79375" y="0"/>
            <a:ext cx="0" cy="9144000"/>
          </a:xfrm>
          <a:prstGeom prst="line">
            <a:avLst/>
          </a:prstGeom>
          <a:noFill/>
          <a:ln w="57150" cap="flat" cmpd="sng" algn="ctr">
            <a:solidFill>
              <a:srgbClr val="008000">
                <a:alpha val="72941"/>
              </a:srgb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7"/>
          <p:cNvSpPr>
            <a:spLocks noChangeShapeType="1"/>
          </p:cNvSpPr>
          <p:nvPr/>
        </p:nvSpPr>
        <p:spPr bwMode="auto">
          <a:xfrm>
            <a:off x="685800" y="0"/>
            <a:ext cx="0" cy="9144000"/>
          </a:xfrm>
          <a:prstGeom prst="line">
            <a:avLst/>
          </a:prstGeom>
          <a:noFill/>
          <a:ln w="57150" cap="flat" cmpd="sng" algn="ctr">
            <a:solidFill>
              <a:srgbClr val="CCFF66">
                <a:alpha val="83000"/>
              </a:srgb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9"/>
          <p:cNvSpPr>
            <a:spLocks noChangeShapeType="1"/>
          </p:cNvSpPr>
          <p:nvPr/>
        </p:nvSpPr>
        <p:spPr bwMode="auto">
          <a:xfrm>
            <a:off x="641350" y="0"/>
            <a:ext cx="0" cy="9144000"/>
          </a:xfrm>
          <a:prstGeom prst="line">
            <a:avLst/>
          </a:prstGeom>
          <a:ln>
            <a:solidFill>
              <a:srgbClr val="008000"/>
            </a:solidFill>
            <a:headEnd type="none" w="med" len="med"/>
            <a:tailEnd type="none" w="med" len="med"/>
          </a:ln>
        </p:spPr>
        <p:style>
          <a:lnRef idx="3">
            <a:schemeClr val="accent4"/>
          </a:lnRef>
          <a:fillRef idx="0">
            <a:schemeClr val="accent4"/>
          </a:fillRef>
          <a:effectRef idx="2">
            <a:schemeClr val="accent4"/>
          </a:effectRef>
          <a:fontRef idx="minor">
            <a:schemeClr val="tx1"/>
          </a:fontRef>
        </p:style>
        <p:txBody>
          <a:bodyPr/>
          <a:lstStyle/>
          <a:p>
            <a:pPr fontAlgn="auto">
              <a:spcBef>
                <a:spcPts val="0"/>
              </a:spcBef>
              <a:spcAft>
                <a:spcPts val="0"/>
              </a:spcAft>
              <a:defRPr/>
            </a:pPr>
            <a:endParaRPr lang="en-US"/>
          </a:p>
        </p:txBody>
      </p:sp>
      <p:sp>
        <p:nvSpPr>
          <p:cNvPr id="13" name="Straight Connector 15"/>
          <p:cNvSpPr>
            <a:spLocks noChangeShapeType="1"/>
          </p:cNvSpPr>
          <p:nvPr/>
        </p:nvSpPr>
        <p:spPr bwMode="auto">
          <a:xfrm>
            <a:off x="1295400" y="0"/>
            <a:ext cx="0" cy="9144000"/>
          </a:xfrm>
          <a:prstGeom prst="line">
            <a:avLst/>
          </a:prstGeom>
          <a:noFill/>
          <a:ln w="28575" cap="flat" cmpd="sng" algn="ctr">
            <a:solidFill>
              <a:srgbClr val="92D050">
                <a:alpha val="82000"/>
              </a:srgb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800100" y="0"/>
            <a:ext cx="0" cy="9144000"/>
          </a:xfrm>
          <a:prstGeom prst="line">
            <a:avLst/>
          </a:prstGeom>
          <a:noFill/>
          <a:ln w="9525" cap="flat" cmpd="sng" algn="ctr">
            <a:solidFill>
              <a:srgbClr val="00B05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21"/>
          <p:cNvSpPr>
            <a:spLocks noChangeShapeType="1"/>
          </p:cNvSpPr>
          <p:nvPr/>
        </p:nvSpPr>
        <p:spPr bwMode="auto">
          <a:xfrm>
            <a:off x="6835775" y="0"/>
            <a:ext cx="0" cy="9144000"/>
          </a:xfrm>
          <a:prstGeom prst="line">
            <a:avLst/>
          </a:prstGeom>
          <a:noFill/>
          <a:ln w="57150" cap="flat" cmpd="thickThin" algn="ctr">
            <a:solidFill>
              <a:srgbClr val="CCFF66"/>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914400" y="0"/>
            <a:ext cx="57150" cy="9144000"/>
          </a:xfrm>
          <a:prstGeom prst="rect">
            <a:avLst/>
          </a:prstGeom>
          <a:solidFill>
            <a:srgbClr val="00B050">
              <a:alpha val="51000"/>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1714500" y="4165600"/>
            <a:ext cx="4629150" cy="2525816"/>
          </a:xfrm>
        </p:spPr>
        <p:txBody>
          <a:bodyPr/>
          <a:lstStyle>
            <a:lvl1pPr>
              <a:defRPr b="1"/>
            </a:lvl1pPr>
          </a:lstStyle>
          <a:p>
            <a:r>
              <a:rPr lang="pt-BR" smtClean="0"/>
              <a:t>Clique para editar o estilo do título mestre</a:t>
            </a:r>
            <a:endParaRPr lang="en-US"/>
          </a:p>
        </p:txBody>
      </p:sp>
      <p:sp>
        <p:nvSpPr>
          <p:cNvPr id="9" name="Subtitle 8"/>
          <p:cNvSpPr>
            <a:spLocks noGrp="1"/>
          </p:cNvSpPr>
          <p:nvPr>
            <p:ph type="subTitle" idx="1"/>
          </p:nvPr>
        </p:nvSpPr>
        <p:spPr>
          <a:xfrm>
            <a:off x="1714500" y="6671096"/>
            <a:ext cx="4629150" cy="18288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ítulo e texto vertical">
    <p:spTree>
      <p:nvGrpSpPr>
        <p:cNvPr id="1" name=""/>
        <p:cNvGrpSpPr/>
        <p:nvPr/>
      </p:nvGrpSpPr>
      <p:grpSpPr>
        <a:xfrm>
          <a:off x="0" y="0"/>
          <a:ext cx="0" cy="0"/>
          <a:chOff x="0" y="0"/>
          <a:chExt cx="0" cy="0"/>
        </a:xfrm>
      </p:grpSpPr>
      <p:sp>
        <p:nvSpPr>
          <p:cNvPr id="4" name="Rectangle 9"/>
          <p:cNvSpPr/>
          <p:nvPr/>
        </p:nvSpPr>
        <p:spPr bwMode="auto">
          <a:xfrm>
            <a:off x="6629400" y="0"/>
            <a:ext cx="228600" cy="9144000"/>
          </a:xfrm>
          <a:prstGeom prst="rect">
            <a:avLst/>
          </a:prstGeom>
          <a:solidFill>
            <a:srgbClr val="99FF99">
              <a:alpha val="86667"/>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Straight Connector 15"/>
          <p:cNvSpPr>
            <a:spLocks noChangeShapeType="1"/>
          </p:cNvSpPr>
          <p:nvPr/>
        </p:nvSpPr>
        <p:spPr bwMode="auto">
          <a:xfrm>
            <a:off x="6572250" y="0"/>
            <a:ext cx="0" cy="9144000"/>
          </a:xfrm>
          <a:prstGeom prst="line">
            <a:avLst/>
          </a:prstGeom>
          <a:noFill/>
          <a:ln w="38100" cap="flat" cmpd="sng" algn="ctr">
            <a:solidFill>
              <a:srgbClr val="008000">
                <a:alpha val="93000"/>
              </a:srgb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6"/>
          <p:cNvSpPr>
            <a:spLocks noChangeShapeType="1"/>
          </p:cNvSpPr>
          <p:nvPr/>
        </p:nvSpPr>
        <p:spPr bwMode="auto">
          <a:xfrm>
            <a:off x="57150" y="0"/>
            <a:ext cx="0" cy="9144000"/>
          </a:xfrm>
          <a:prstGeom prst="line">
            <a:avLst/>
          </a:prstGeom>
          <a:noFill/>
          <a:ln w="57150" cap="flat" cmpd="thickThin"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Straight Connector 8"/>
          <p:cNvSpPr>
            <a:spLocks noChangeShapeType="1"/>
          </p:cNvSpPr>
          <p:nvPr/>
        </p:nvSpPr>
        <p:spPr bwMode="auto">
          <a:xfrm>
            <a:off x="6743700" y="0"/>
            <a:ext cx="0" cy="9144000"/>
          </a:xfrm>
          <a:prstGeom prst="line">
            <a:avLst/>
          </a:prstGeom>
          <a:noFill/>
          <a:ln w="19050" cap="flat" cmpd="sng" algn="ctr">
            <a:solidFill>
              <a:srgbClr val="92D05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Straight Connector 10"/>
          <p:cNvSpPr>
            <a:spLocks noChangeShapeType="1"/>
          </p:cNvSpPr>
          <p:nvPr/>
        </p:nvSpPr>
        <p:spPr bwMode="auto">
          <a:xfrm>
            <a:off x="6686550" y="0"/>
            <a:ext cx="0" cy="9144000"/>
          </a:xfrm>
          <a:prstGeom prst="line">
            <a:avLst/>
          </a:prstGeom>
          <a:noFill/>
          <a:ln w="9525" cap="flat" cmpd="sng"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p:txBody>
          <a:bodyPr/>
          <a:lstStyle/>
          <a:p>
            <a:r>
              <a:rPr lang="pt-BR" smtClean="0"/>
              <a:t>Clique para editar o estilo do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9" name="Date Placeholder 3"/>
          <p:cNvSpPr>
            <a:spLocks noGrp="1"/>
          </p:cNvSpPr>
          <p:nvPr>
            <p:ph type="dt" sz="half" idx="10"/>
          </p:nvPr>
        </p:nvSpPr>
        <p:spPr>
          <a:xfrm rot="5400000">
            <a:off x="5105400" y="1554163"/>
            <a:ext cx="2682875" cy="288925"/>
          </a:xfrm>
          <a:prstGeom prst="rect">
            <a:avLst/>
          </a:prstGeom>
        </p:spPr>
        <p:txBody>
          <a:bodyPr/>
          <a:lstStyle>
            <a:lvl1pPr fontAlgn="auto">
              <a:spcBef>
                <a:spcPts val="0"/>
              </a:spcBef>
              <a:spcAft>
                <a:spcPts val="0"/>
              </a:spcAft>
              <a:defRPr>
                <a:latin typeface="+mn-lt"/>
              </a:defRPr>
            </a:lvl1pPr>
          </a:lstStyle>
          <a:p>
            <a:pPr>
              <a:defRPr/>
            </a:pPr>
            <a:fld id="{DE24DBD0-1445-418F-B7FF-A4744BD4A32F}" type="datetimeFigureOut">
              <a:rPr lang="pt-BR"/>
              <a:pPr>
                <a:defRPr/>
              </a:pPr>
              <a:t>3/3/2017</a:t>
            </a:fld>
            <a:endParaRPr lang="pt-BR"/>
          </a:p>
        </p:txBody>
      </p:sp>
      <p:sp>
        <p:nvSpPr>
          <p:cNvPr id="10" name="Footer Placeholder 4"/>
          <p:cNvSpPr>
            <a:spLocks noGrp="1"/>
          </p:cNvSpPr>
          <p:nvPr>
            <p:ph type="ftr" sz="quarter" idx="11"/>
          </p:nvPr>
        </p:nvSpPr>
        <p:spPr>
          <a:xfrm rot="5400000">
            <a:off x="4309269" y="5088731"/>
            <a:ext cx="4267200" cy="274638"/>
          </a:xfrm>
          <a:prstGeom prst="rect">
            <a:avLst/>
          </a:prstGeom>
        </p:spPr>
        <p:txBody>
          <a:bodyPr/>
          <a:lstStyle>
            <a:lvl1pPr fontAlgn="auto">
              <a:spcBef>
                <a:spcPts val="0"/>
              </a:spcBef>
              <a:spcAft>
                <a:spcPts val="0"/>
              </a:spcAft>
              <a:defRPr>
                <a:latin typeface="+mn-lt"/>
              </a:defRPr>
            </a:lvl1pPr>
          </a:lstStyle>
          <a:p>
            <a:pPr>
              <a:defRPr/>
            </a:pPr>
            <a:endParaRPr lang="pt-BR"/>
          </a:p>
        </p:txBody>
      </p:sp>
      <p:sp>
        <p:nvSpPr>
          <p:cNvPr id="11" name="Slide Number Placeholder 5"/>
          <p:cNvSpPr>
            <a:spLocks noGrp="1"/>
          </p:cNvSpPr>
          <p:nvPr>
            <p:ph type="sldNum" sz="quarter" idx="12"/>
          </p:nvPr>
        </p:nvSpPr>
        <p:spPr>
          <a:xfrm>
            <a:off x="6096000" y="7645400"/>
            <a:ext cx="457200" cy="695325"/>
          </a:xfrm>
          <a:prstGeom prst="rect">
            <a:avLst/>
          </a:prstGeom>
        </p:spPr>
        <p:txBody>
          <a:bodyPr/>
          <a:lstStyle>
            <a:lvl1pPr fontAlgn="auto">
              <a:spcBef>
                <a:spcPts val="0"/>
              </a:spcBef>
              <a:spcAft>
                <a:spcPts val="0"/>
              </a:spcAft>
              <a:defRPr>
                <a:latin typeface="+mn-lt"/>
              </a:defRPr>
            </a:lvl1pPr>
          </a:lstStyle>
          <a:p>
            <a:pPr>
              <a:defRPr/>
            </a:pPr>
            <a:fld id="{53C55D65-1A2D-463B-A123-00685FE26D49}"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Título e texto verticais">
    <p:spTree>
      <p:nvGrpSpPr>
        <p:cNvPr id="1" name=""/>
        <p:cNvGrpSpPr/>
        <p:nvPr/>
      </p:nvGrpSpPr>
      <p:grpSpPr>
        <a:xfrm>
          <a:off x="0" y="0"/>
          <a:ext cx="0" cy="0"/>
          <a:chOff x="0" y="0"/>
          <a:chExt cx="0" cy="0"/>
        </a:xfrm>
      </p:grpSpPr>
      <p:sp>
        <p:nvSpPr>
          <p:cNvPr id="4" name="Rectangle 9"/>
          <p:cNvSpPr/>
          <p:nvPr/>
        </p:nvSpPr>
        <p:spPr bwMode="auto">
          <a:xfrm>
            <a:off x="6629400" y="0"/>
            <a:ext cx="228600" cy="9144000"/>
          </a:xfrm>
          <a:prstGeom prst="rect">
            <a:avLst/>
          </a:prstGeom>
          <a:solidFill>
            <a:srgbClr val="99FF99">
              <a:alpha val="86667"/>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Straight Connector 15"/>
          <p:cNvSpPr>
            <a:spLocks noChangeShapeType="1"/>
          </p:cNvSpPr>
          <p:nvPr/>
        </p:nvSpPr>
        <p:spPr bwMode="auto">
          <a:xfrm>
            <a:off x="6572250" y="0"/>
            <a:ext cx="0" cy="9144000"/>
          </a:xfrm>
          <a:prstGeom prst="line">
            <a:avLst/>
          </a:prstGeom>
          <a:noFill/>
          <a:ln w="38100" cap="flat" cmpd="sng" algn="ctr">
            <a:solidFill>
              <a:srgbClr val="008000">
                <a:alpha val="93000"/>
              </a:srgb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6"/>
          <p:cNvSpPr>
            <a:spLocks noChangeShapeType="1"/>
          </p:cNvSpPr>
          <p:nvPr/>
        </p:nvSpPr>
        <p:spPr bwMode="auto">
          <a:xfrm>
            <a:off x="57150" y="0"/>
            <a:ext cx="0" cy="9144000"/>
          </a:xfrm>
          <a:prstGeom prst="line">
            <a:avLst/>
          </a:prstGeom>
          <a:noFill/>
          <a:ln w="57150" cap="flat" cmpd="thickThin"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Straight Connector 8"/>
          <p:cNvSpPr>
            <a:spLocks noChangeShapeType="1"/>
          </p:cNvSpPr>
          <p:nvPr/>
        </p:nvSpPr>
        <p:spPr bwMode="auto">
          <a:xfrm>
            <a:off x="6743700" y="0"/>
            <a:ext cx="0" cy="9144000"/>
          </a:xfrm>
          <a:prstGeom prst="line">
            <a:avLst/>
          </a:prstGeom>
          <a:noFill/>
          <a:ln w="19050" cap="flat" cmpd="sng" algn="ctr">
            <a:solidFill>
              <a:srgbClr val="92D05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Straight Connector 10"/>
          <p:cNvSpPr>
            <a:spLocks noChangeShapeType="1"/>
          </p:cNvSpPr>
          <p:nvPr/>
        </p:nvSpPr>
        <p:spPr bwMode="auto">
          <a:xfrm>
            <a:off x="6686550" y="0"/>
            <a:ext cx="0" cy="9144000"/>
          </a:xfrm>
          <a:prstGeom prst="line">
            <a:avLst/>
          </a:prstGeom>
          <a:noFill/>
          <a:ln w="9525" cap="flat" cmpd="sng"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Vertical Title 1"/>
          <p:cNvSpPr>
            <a:spLocks noGrp="1"/>
          </p:cNvSpPr>
          <p:nvPr>
            <p:ph type="title" orient="vert"/>
          </p:nvPr>
        </p:nvSpPr>
        <p:spPr>
          <a:xfrm>
            <a:off x="4972050" y="366186"/>
            <a:ext cx="1257300" cy="7802033"/>
          </a:xfrm>
        </p:spPr>
        <p:txBody>
          <a:bodyPr vert="eaVert"/>
          <a:lstStyle/>
          <a:p>
            <a:r>
              <a:rPr lang="pt-BR" smtClean="0"/>
              <a:t>Clique para editar o estilo do título mestre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9" name="Date Placeholder 3"/>
          <p:cNvSpPr>
            <a:spLocks noGrp="1"/>
          </p:cNvSpPr>
          <p:nvPr>
            <p:ph type="dt" sz="half" idx="10"/>
          </p:nvPr>
        </p:nvSpPr>
        <p:spPr>
          <a:xfrm rot="5400000">
            <a:off x="5105400" y="1554163"/>
            <a:ext cx="2682875" cy="288925"/>
          </a:xfrm>
          <a:prstGeom prst="rect">
            <a:avLst/>
          </a:prstGeom>
        </p:spPr>
        <p:txBody>
          <a:bodyPr/>
          <a:lstStyle>
            <a:lvl1pPr fontAlgn="auto">
              <a:spcBef>
                <a:spcPts val="0"/>
              </a:spcBef>
              <a:spcAft>
                <a:spcPts val="0"/>
              </a:spcAft>
              <a:defRPr>
                <a:latin typeface="+mn-lt"/>
              </a:defRPr>
            </a:lvl1pPr>
          </a:lstStyle>
          <a:p>
            <a:pPr>
              <a:defRPr/>
            </a:pPr>
            <a:fld id="{367138DB-499D-4483-9311-C6B75207066A}" type="datetimeFigureOut">
              <a:rPr lang="pt-BR"/>
              <a:pPr>
                <a:defRPr/>
              </a:pPr>
              <a:t>3/3/2017</a:t>
            </a:fld>
            <a:endParaRPr lang="pt-BR"/>
          </a:p>
        </p:txBody>
      </p:sp>
      <p:sp>
        <p:nvSpPr>
          <p:cNvPr id="10" name="Footer Placeholder 4"/>
          <p:cNvSpPr>
            <a:spLocks noGrp="1"/>
          </p:cNvSpPr>
          <p:nvPr>
            <p:ph type="ftr" sz="quarter" idx="11"/>
          </p:nvPr>
        </p:nvSpPr>
        <p:spPr>
          <a:xfrm rot="5400000">
            <a:off x="4309269" y="5088731"/>
            <a:ext cx="4267200" cy="274638"/>
          </a:xfrm>
          <a:prstGeom prst="rect">
            <a:avLst/>
          </a:prstGeom>
        </p:spPr>
        <p:txBody>
          <a:bodyPr/>
          <a:lstStyle>
            <a:lvl1pPr fontAlgn="auto">
              <a:spcBef>
                <a:spcPts val="0"/>
              </a:spcBef>
              <a:spcAft>
                <a:spcPts val="0"/>
              </a:spcAft>
              <a:defRPr>
                <a:latin typeface="+mn-lt"/>
              </a:defRPr>
            </a:lvl1pPr>
          </a:lstStyle>
          <a:p>
            <a:pPr>
              <a:defRPr/>
            </a:pPr>
            <a:endParaRPr lang="pt-BR"/>
          </a:p>
        </p:txBody>
      </p:sp>
      <p:sp>
        <p:nvSpPr>
          <p:cNvPr id="11" name="Slide Number Placeholder 5"/>
          <p:cNvSpPr>
            <a:spLocks noGrp="1"/>
          </p:cNvSpPr>
          <p:nvPr>
            <p:ph type="sldNum" sz="quarter" idx="12"/>
          </p:nvPr>
        </p:nvSpPr>
        <p:spPr>
          <a:xfrm>
            <a:off x="6096000" y="7645400"/>
            <a:ext cx="457200" cy="695325"/>
          </a:xfrm>
          <a:prstGeom prst="rect">
            <a:avLst/>
          </a:prstGeom>
        </p:spPr>
        <p:txBody>
          <a:bodyPr/>
          <a:lstStyle>
            <a:lvl1pPr fontAlgn="auto">
              <a:spcBef>
                <a:spcPts val="0"/>
              </a:spcBef>
              <a:spcAft>
                <a:spcPts val="0"/>
              </a:spcAft>
              <a:defRPr>
                <a:latin typeface="+mn-lt"/>
              </a:defRPr>
            </a:lvl1pPr>
          </a:lstStyle>
          <a:p>
            <a:pPr>
              <a:defRPr/>
            </a:pPr>
            <a:fld id="{28ADDA5E-FA92-4EFF-912B-D6E460ACC961}"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estilo do título mestre</a:t>
            </a:r>
            <a:endParaRPr lang="en-US"/>
          </a:p>
        </p:txBody>
      </p:sp>
      <p:sp>
        <p:nvSpPr>
          <p:cNvPr id="8" name="Content Placeholder 7"/>
          <p:cNvSpPr>
            <a:spLocks noGrp="1"/>
          </p:cNvSpPr>
          <p:nvPr>
            <p:ph sz="quarter" idx="1"/>
          </p:nvPr>
        </p:nvSpPr>
        <p:spPr>
          <a:xfrm>
            <a:off x="342900" y="2133600"/>
            <a:ext cx="5966420" cy="6498336"/>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Cabeçalho da Seção">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07963" y="0"/>
            <a:ext cx="77787"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742950" y="0"/>
            <a:ext cx="136525"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855663" y="0"/>
            <a:ext cx="173037"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79375"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641350"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29540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457200" y="4572000"/>
            <a:ext cx="971550" cy="17272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993775" y="6489700"/>
            <a:ext cx="481013" cy="85407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817563" y="7334250"/>
            <a:ext cx="103187" cy="182563"/>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247775" y="7721600"/>
            <a:ext cx="206375" cy="3651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409700" y="5973763"/>
            <a:ext cx="274638" cy="48736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6823075"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1714500" y="3860800"/>
            <a:ext cx="4629150" cy="2738120"/>
          </a:xfrm>
        </p:spPr>
        <p:txBody>
          <a:bodyPr/>
          <a:lstStyle>
            <a:lvl1pPr algn="l">
              <a:buNone/>
              <a:defRPr sz="3000" b="1" cap="small" baseline="0"/>
            </a:lvl1pPr>
          </a:lstStyle>
          <a:p>
            <a:r>
              <a:rPr lang="pt-BR" smtClean="0"/>
              <a:t>Clique para editar o estilo do título mestre</a:t>
            </a:r>
            <a:endParaRPr lang="en-US"/>
          </a:p>
        </p:txBody>
      </p:sp>
      <p:sp>
        <p:nvSpPr>
          <p:cNvPr id="3" name="Text Placeholder 2"/>
          <p:cNvSpPr>
            <a:spLocks noGrp="1"/>
          </p:cNvSpPr>
          <p:nvPr>
            <p:ph type="body" idx="1"/>
          </p:nvPr>
        </p:nvSpPr>
        <p:spPr>
          <a:xfrm>
            <a:off x="1714500" y="6680200"/>
            <a:ext cx="4629150" cy="18288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20" name="Date Placeholder 3"/>
          <p:cNvSpPr>
            <a:spLocks noGrp="1"/>
          </p:cNvSpPr>
          <p:nvPr>
            <p:ph type="dt" sz="half" idx="10"/>
          </p:nvPr>
        </p:nvSpPr>
        <p:spPr bwMode="auto">
          <a:xfrm rot="5400000">
            <a:off x="5156200" y="1671638"/>
            <a:ext cx="3048000" cy="285750"/>
          </a:xfrm>
          <a:prstGeom prst="rect">
            <a:avLst/>
          </a:prstGeom>
        </p:spPr>
        <p:txBody>
          <a:bodyPr/>
          <a:lstStyle>
            <a:lvl1pPr fontAlgn="auto">
              <a:spcBef>
                <a:spcPts val="0"/>
              </a:spcBef>
              <a:spcAft>
                <a:spcPts val="0"/>
              </a:spcAft>
              <a:defRPr>
                <a:latin typeface="+mn-lt"/>
              </a:defRPr>
            </a:lvl1pPr>
          </a:lstStyle>
          <a:p>
            <a:pPr>
              <a:defRPr/>
            </a:pPr>
            <a:fld id="{A19FDDAF-D2D6-49A5-B46C-6CF82AA8AAD1}" type="datetimeFigureOut">
              <a:rPr lang="pt-BR"/>
              <a:pPr>
                <a:defRPr/>
              </a:pPr>
              <a:t>3/3/2017</a:t>
            </a:fld>
            <a:endParaRPr lang="pt-BR"/>
          </a:p>
        </p:txBody>
      </p:sp>
      <p:sp>
        <p:nvSpPr>
          <p:cNvPr id="21" name="Footer Placeholder 4"/>
          <p:cNvSpPr>
            <a:spLocks noGrp="1"/>
          </p:cNvSpPr>
          <p:nvPr>
            <p:ph type="ftr" sz="quarter" idx="11"/>
          </p:nvPr>
        </p:nvSpPr>
        <p:spPr bwMode="auto">
          <a:xfrm rot="5400000">
            <a:off x="4241007" y="5684044"/>
            <a:ext cx="4876800" cy="287337"/>
          </a:xfrm>
          <a:prstGeom prst="rect">
            <a:avLst/>
          </a:prstGeom>
        </p:spPr>
        <p:txBody>
          <a:bodyPr/>
          <a:lstStyle>
            <a:lvl1pPr fontAlgn="auto">
              <a:spcBef>
                <a:spcPts val="0"/>
              </a:spcBef>
              <a:spcAft>
                <a:spcPts val="0"/>
              </a:spcAft>
              <a:defRPr>
                <a:latin typeface="+mn-lt"/>
              </a:defRPr>
            </a:lvl1pPr>
          </a:lstStyle>
          <a:p>
            <a:pPr>
              <a:defRPr/>
            </a:pPr>
            <a:endParaRPr lang="pt-BR"/>
          </a:p>
        </p:txBody>
      </p:sp>
      <p:sp>
        <p:nvSpPr>
          <p:cNvPr id="22" name="Slide Number Placeholder 5"/>
          <p:cNvSpPr>
            <a:spLocks noGrp="1"/>
          </p:cNvSpPr>
          <p:nvPr>
            <p:ph type="sldNum" sz="quarter" idx="12"/>
          </p:nvPr>
        </p:nvSpPr>
        <p:spPr bwMode="auto">
          <a:xfrm>
            <a:off x="1004888" y="6572250"/>
            <a:ext cx="457200" cy="688975"/>
          </a:xfrm>
          <a:prstGeom prst="rect">
            <a:avLst/>
          </a:prstGeom>
        </p:spPr>
        <p:txBody>
          <a:bodyPr/>
          <a:lstStyle>
            <a:lvl1pPr fontAlgn="auto">
              <a:spcBef>
                <a:spcPts val="0"/>
              </a:spcBef>
              <a:spcAft>
                <a:spcPts val="0"/>
              </a:spcAft>
              <a:defRPr>
                <a:latin typeface="+mn-lt"/>
              </a:defRPr>
            </a:lvl1pPr>
          </a:lstStyle>
          <a:p>
            <a:pPr>
              <a:defRPr/>
            </a:pPr>
            <a:fld id="{7F5C2EF6-9E35-46BF-864D-E61B9CB53C7A}"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Duas Partes de Conteúdo">
    <p:spTree>
      <p:nvGrpSpPr>
        <p:cNvPr id="1" name=""/>
        <p:cNvGrpSpPr/>
        <p:nvPr/>
      </p:nvGrpSpPr>
      <p:grpSpPr>
        <a:xfrm>
          <a:off x="0" y="0"/>
          <a:ext cx="0" cy="0"/>
          <a:chOff x="0" y="0"/>
          <a:chExt cx="0" cy="0"/>
        </a:xfrm>
      </p:grpSpPr>
      <p:sp>
        <p:nvSpPr>
          <p:cNvPr id="5" name="Rectangle 9"/>
          <p:cNvSpPr/>
          <p:nvPr/>
        </p:nvSpPr>
        <p:spPr bwMode="auto">
          <a:xfrm>
            <a:off x="6629400" y="0"/>
            <a:ext cx="228600" cy="9144000"/>
          </a:xfrm>
          <a:prstGeom prst="rect">
            <a:avLst/>
          </a:prstGeom>
          <a:solidFill>
            <a:srgbClr val="99FF99">
              <a:alpha val="86667"/>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15"/>
          <p:cNvSpPr>
            <a:spLocks noChangeShapeType="1"/>
          </p:cNvSpPr>
          <p:nvPr/>
        </p:nvSpPr>
        <p:spPr bwMode="auto">
          <a:xfrm>
            <a:off x="6572250" y="0"/>
            <a:ext cx="0" cy="9144000"/>
          </a:xfrm>
          <a:prstGeom prst="line">
            <a:avLst/>
          </a:prstGeom>
          <a:noFill/>
          <a:ln w="38100" cap="flat" cmpd="sng" algn="ctr">
            <a:solidFill>
              <a:srgbClr val="008000">
                <a:alpha val="93000"/>
              </a:srgb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6"/>
          <p:cNvSpPr>
            <a:spLocks noChangeShapeType="1"/>
          </p:cNvSpPr>
          <p:nvPr/>
        </p:nvSpPr>
        <p:spPr bwMode="auto">
          <a:xfrm>
            <a:off x="57150" y="0"/>
            <a:ext cx="0" cy="9144000"/>
          </a:xfrm>
          <a:prstGeom prst="line">
            <a:avLst/>
          </a:prstGeom>
          <a:noFill/>
          <a:ln w="57150" cap="flat" cmpd="thickThin"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Straight Connector 8"/>
          <p:cNvSpPr>
            <a:spLocks noChangeShapeType="1"/>
          </p:cNvSpPr>
          <p:nvPr/>
        </p:nvSpPr>
        <p:spPr bwMode="auto">
          <a:xfrm>
            <a:off x="6743700" y="0"/>
            <a:ext cx="0" cy="9144000"/>
          </a:xfrm>
          <a:prstGeom prst="line">
            <a:avLst/>
          </a:prstGeom>
          <a:noFill/>
          <a:ln w="19050" cap="flat" cmpd="sng" algn="ctr">
            <a:solidFill>
              <a:srgbClr val="92D05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0"/>
          <p:cNvSpPr>
            <a:spLocks noChangeShapeType="1"/>
          </p:cNvSpPr>
          <p:nvPr/>
        </p:nvSpPr>
        <p:spPr bwMode="auto">
          <a:xfrm>
            <a:off x="6686550" y="0"/>
            <a:ext cx="0" cy="9144000"/>
          </a:xfrm>
          <a:prstGeom prst="line">
            <a:avLst/>
          </a:prstGeom>
          <a:noFill/>
          <a:ln w="9525" cap="flat" cmpd="sng"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p:txBody>
          <a:bodyPr/>
          <a:lstStyle/>
          <a:p>
            <a:r>
              <a:rPr lang="pt-BR" smtClean="0"/>
              <a:t>Clique para editar o estilo do título mestre</a:t>
            </a:r>
            <a:endParaRPr lang="en-US"/>
          </a:p>
        </p:txBody>
      </p:sp>
      <p:sp>
        <p:nvSpPr>
          <p:cNvPr id="9" name="Content Placeholder 8"/>
          <p:cNvSpPr>
            <a:spLocks noGrp="1"/>
          </p:cNvSpPr>
          <p:nvPr>
            <p:ph sz="quarter" idx="1"/>
          </p:nvPr>
        </p:nvSpPr>
        <p:spPr>
          <a:xfrm>
            <a:off x="342900" y="2133600"/>
            <a:ext cx="2743200" cy="6096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2"/>
          </p:nvPr>
        </p:nvSpPr>
        <p:spPr>
          <a:xfrm>
            <a:off x="3202686" y="2133600"/>
            <a:ext cx="2743200" cy="6096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2" name="Date Placeholder 4"/>
          <p:cNvSpPr>
            <a:spLocks noGrp="1"/>
          </p:cNvSpPr>
          <p:nvPr>
            <p:ph type="dt" sz="half" idx="10"/>
          </p:nvPr>
        </p:nvSpPr>
        <p:spPr>
          <a:xfrm rot="5400000">
            <a:off x="5105400" y="1554163"/>
            <a:ext cx="2682875" cy="288925"/>
          </a:xfrm>
          <a:prstGeom prst="rect">
            <a:avLst/>
          </a:prstGeom>
        </p:spPr>
        <p:txBody>
          <a:bodyPr/>
          <a:lstStyle>
            <a:lvl1pPr fontAlgn="auto">
              <a:spcBef>
                <a:spcPts val="0"/>
              </a:spcBef>
              <a:spcAft>
                <a:spcPts val="0"/>
              </a:spcAft>
              <a:defRPr>
                <a:latin typeface="+mn-lt"/>
              </a:defRPr>
            </a:lvl1pPr>
          </a:lstStyle>
          <a:p>
            <a:pPr>
              <a:defRPr/>
            </a:pPr>
            <a:fld id="{F3BEA508-2AFB-4C5A-AD1A-AD8DEC6FE5BB}" type="datetimeFigureOut">
              <a:rPr lang="pt-BR"/>
              <a:pPr>
                <a:defRPr/>
              </a:pPr>
              <a:t>3/3/2017</a:t>
            </a:fld>
            <a:endParaRPr lang="pt-BR"/>
          </a:p>
        </p:txBody>
      </p:sp>
      <p:sp>
        <p:nvSpPr>
          <p:cNvPr id="13" name="Footer Placeholder 5"/>
          <p:cNvSpPr>
            <a:spLocks noGrp="1"/>
          </p:cNvSpPr>
          <p:nvPr>
            <p:ph type="ftr" sz="quarter" idx="11"/>
          </p:nvPr>
        </p:nvSpPr>
        <p:spPr>
          <a:xfrm rot="5400000">
            <a:off x="4309269" y="5088731"/>
            <a:ext cx="4267200" cy="274638"/>
          </a:xfrm>
          <a:prstGeom prst="rect">
            <a:avLst/>
          </a:prstGeom>
        </p:spPr>
        <p:txBody>
          <a:bodyPr/>
          <a:lstStyle>
            <a:lvl1pPr fontAlgn="auto">
              <a:spcBef>
                <a:spcPts val="0"/>
              </a:spcBef>
              <a:spcAft>
                <a:spcPts val="0"/>
              </a:spcAft>
              <a:defRPr>
                <a:latin typeface="+mn-lt"/>
              </a:defRPr>
            </a:lvl1pPr>
          </a:lstStyle>
          <a:p>
            <a:pPr>
              <a:defRPr/>
            </a:pPr>
            <a:endParaRPr lang="pt-BR"/>
          </a:p>
        </p:txBody>
      </p:sp>
      <p:sp>
        <p:nvSpPr>
          <p:cNvPr id="14" name="Slide Number Placeholder 6"/>
          <p:cNvSpPr>
            <a:spLocks noGrp="1"/>
          </p:cNvSpPr>
          <p:nvPr>
            <p:ph type="sldNum" sz="quarter" idx="12"/>
          </p:nvPr>
        </p:nvSpPr>
        <p:spPr>
          <a:xfrm>
            <a:off x="6096000" y="7645400"/>
            <a:ext cx="457200" cy="695325"/>
          </a:xfrm>
          <a:prstGeom prst="rect">
            <a:avLst/>
          </a:prstGeom>
        </p:spPr>
        <p:txBody>
          <a:bodyPr/>
          <a:lstStyle>
            <a:lvl1pPr fontAlgn="auto">
              <a:spcBef>
                <a:spcPts val="0"/>
              </a:spcBef>
              <a:spcAft>
                <a:spcPts val="0"/>
              </a:spcAft>
              <a:defRPr>
                <a:latin typeface="+mn-lt"/>
              </a:defRPr>
            </a:lvl1pPr>
          </a:lstStyle>
          <a:p>
            <a:pPr>
              <a:defRPr/>
            </a:pPr>
            <a:fld id="{15B16013-C683-4B2F-8CC4-5A9CE8B01A53}"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ação">
    <p:spTree>
      <p:nvGrpSpPr>
        <p:cNvPr id="1" name=""/>
        <p:cNvGrpSpPr/>
        <p:nvPr/>
      </p:nvGrpSpPr>
      <p:grpSpPr>
        <a:xfrm>
          <a:off x="0" y="0"/>
          <a:ext cx="0" cy="0"/>
          <a:chOff x="0" y="0"/>
          <a:chExt cx="0" cy="0"/>
        </a:xfrm>
      </p:grpSpPr>
      <p:sp>
        <p:nvSpPr>
          <p:cNvPr id="7" name="Rectangle 9"/>
          <p:cNvSpPr/>
          <p:nvPr/>
        </p:nvSpPr>
        <p:spPr bwMode="auto">
          <a:xfrm>
            <a:off x="6629400" y="0"/>
            <a:ext cx="228600" cy="9144000"/>
          </a:xfrm>
          <a:prstGeom prst="rect">
            <a:avLst/>
          </a:prstGeom>
          <a:solidFill>
            <a:srgbClr val="99FF99">
              <a:alpha val="86667"/>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5"/>
          <p:cNvSpPr>
            <a:spLocks noChangeShapeType="1"/>
          </p:cNvSpPr>
          <p:nvPr/>
        </p:nvSpPr>
        <p:spPr bwMode="auto">
          <a:xfrm>
            <a:off x="6572250" y="0"/>
            <a:ext cx="0" cy="9144000"/>
          </a:xfrm>
          <a:prstGeom prst="line">
            <a:avLst/>
          </a:prstGeom>
          <a:noFill/>
          <a:ln w="38100" cap="flat" cmpd="sng" algn="ctr">
            <a:solidFill>
              <a:srgbClr val="008000">
                <a:alpha val="93000"/>
              </a:srgb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Straight Connector 6"/>
          <p:cNvSpPr>
            <a:spLocks noChangeShapeType="1"/>
          </p:cNvSpPr>
          <p:nvPr/>
        </p:nvSpPr>
        <p:spPr bwMode="auto">
          <a:xfrm>
            <a:off x="57150" y="0"/>
            <a:ext cx="0" cy="9144000"/>
          </a:xfrm>
          <a:prstGeom prst="line">
            <a:avLst/>
          </a:prstGeom>
          <a:noFill/>
          <a:ln w="57150" cap="flat" cmpd="thickThin"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8"/>
          <p:cNvSpPr>
            <a:spLocks noChangeShapeType="1"/>
          </p:cNvSpPr>
          <p:nvPr/>
        </p:nvSpPr>
        <p:spPr bwMode="auto">
          <a:xfrm>
            <a:off x="6743700" y="0"/>
            <a:ext cx="0" cy="9144000"/>
          </a:xfrm>
          <a:prstGeom prst="line">
            <a:avLst/>
          </a:prstGeom>
          <a:noFill/>
          <a:ln w="19050" cap="flat" cmpd="sng" algn="ctr">
            <a:solidFill>
              <a:srgbClr val="92D05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10"/>
          <p:cNvSpPr>
            <a:spLocks noChangeShapeType="1"/>
          </p:cNvSpPr>
          <p:nvPr/>
        </p:nvSpPr>
        <p:spPr bwMode="auto">
          <a:xfrm>
            <a:off x="6686550" y="0"/>
            <a:ext cx="0" cy="9144000"/>
          </a:xfrm>
          <a:prstGeom prst="line">
            <a:avLst/>
          </a:prstGeom>
          <a:noFill/>
          <a:ln w="9525" cap="flat" cmpd="sng"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42900" y="364067"/>
            <a:ext cx="5657850" cy="1524000"/>
          </a:xfrm>
        </p:spPr>
        <p:txBody>
          <a:bodyPr/>
          <a:lstStyle>
            <a:lvl1pPr>
              <a:defRPr/>
            </a:lvl1pPr>
          </a:lstStyle>
          <a:p>
            <a:r>
              <a:rPr lang="pt-BR" smtClean="0"/>
              <a:t>Clique para editar o estilo do título mestre</a:t>
            </a:r>
            <a:endParaRPr lang="en-US"/>
          </a:p>
        </p:txBody>
      </p:sp>
      <p:sp>
        <p:nvSpPr>
          <p:cNvPr id="11" name="Content Placeholder 10"/>
          <p:cNvSpPr>
            <a:spLocks noGrp="1"/>
          </p:cNvSpPr>
          <p:nvPr>
            <p:ph sz="quarter" idx="2"/>
          </p:nvPr>
        </p:nvSpPr>
        <p:spPr>
          <a:xfrm>
            <a:off x="342900" y="3149600"/>
            <a:ext cx="2743200" cy="51816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3" name="Content Placeholder 12"/>
          <p:cNvSpPr>
            <a:spLocks noGrp="1"/>
          </p:cNvSpPr>
          <p:nvPr>
            <p:ph sz="quarter" idx="4"/>
          </p:nvPr>
        </p:nvSpPr>
        <p:spPr>
          <a:xfrm>
            <a:off x="3278981" y="3149600"/>
            <a:ext cx="2743200" cy="51816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2" name="Text Placeholder 11"/>
          <p:cNvSpPr>
            <a:spLocks noGrp="1"/>
          </p:cNvSpPr>
          <p:nvPr>
            <p:ph type="body" sz="quarter" idx="1"/>
          </p:nvPr>
        </p:nvSpPr>
        <p:spPr>
          <a:xfrm>
            <a:off x="34290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pt-BR" smtClean="0"/>
              <a:t>Clique para editar os estilos do texto mestre</a:t>
            </a:r>
          </a:p>
        </p:txBody>
      </p:sp>
      <p:sp>
        <p:nvSpPr>
          <p:cNvPr id="14" name="Text Placeholder 13"/>
          <p:cNvSpPr>
            <a:spLocks noGrp="1"/>
          </p:cNvSpPr>
          <p:nvPr>
            <p:ph type="body" sz="quarter" idx="3"/>
          </p:nvPr>
        </p:nvSpPr>
        <p:spPr>
          <a:xfrm>
            <a:off x="325755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pt-BR" smtClean="0"/>
              <a:t>Clique para editar os estilos do texto mestre</a:t>
            </a:r>
          </a:p>
        </p:txBody>
      </p:sp>
      <p:sp>
        <p:nvSpPr>
          <p:cNvPr id="16" name="Date Placeholder 6"/>
          <p:cNvSpPr>
            <a:spLocks noGrp="1"/>
          </p:cNvSpPr>
          <p:nvPr>
            <p:ph type="dt" sz="half" idx="10"/>
          </p:nvPr>
        </p:nvSpPr>
        <p:spPr>
          <a:xfrm rot="5400000">
            <a:off x="5105400" y="1554163"/>
            <a:ext cx="2682875" cy="288925"/>
          </a:xfrm>
          <a:prstGeom prst="rect">
            <a:avLst/>
          </a:prstGeom>
        </p:spPr>
        <p:txBody>
          <a:bodyPr/>
          <a:lstStyle>
            <a:lvl1pPr fontAlgn="auto">
              <a:spcBef>
                <a:spcPts val="0"/>
              </a:spcBef>
              <a:spcAft>
                <a:spcPts val="0"/>
              </a:spcAft>
              <a:defRPr>
                <a:latin typeface="+mn-lt"/>
              </a:defRPr>
            </a:lvl1pPr>
          </a:lstStyle>
          <a:p>
            <a:pPr>
              <a:defRPr/>
            </a:pPr>
            <a:fld id="{E66ACB80-95A7-41D5-B2E0-C88DE485B99C}" type="datetimeFigureOut">
              <a:rPr lang="pt-BR"/>
              <a:pPr>
                <a:defRPr/>
              </a:pPr>
              <a:t>3/3/2017</a:t>
            </a:fld>
            <a:endParaRPr lang="pt-BR"/>
          </a:p>
        </p:txBody>
      </p:sp>
      <p:sp>
        <p:nvSpPr>
          <p:cNvPr id="17" name="Footer Placeholder 7"/>
          <p:cNvSpPr>
            <a:spLocks noGrp="1"/>
          </p:cNvSpPr>
          <p:nvPr>
            <p:ph type="ftr" sz="quarter" idx="11"/>
          </p:nvPr>
        </p:nvSpPr>
        <p:spPr>
          <a:xfrm rot="5400000">
            <a:off x="4309269" y="5088731"/>
            <a:ext cx="4267200" cy="274638"/>
          </a:xfrm>
          <a:prstGeom prst="rect">
            <a:avLst/>
          </a:prstGeom>
        </p:spPr>
        <p:txBody>
          <a:bodyPr/>
          <a:lstStyle>
            <a:lvl1pPr fontAlgn="auto">
              <a:spcBef>
                <a:spcPts val="0"/>
              </a:spcBef>
              <a:spcAft>
                <a:spcPts val="0"/>
              </a:spcAft>
              <a:defRPr>
                <a:latin typeface="+mn-lt"/>
              </a:defRPr>
            </a:lvl1pPr>
          </a:lstStyle>
          <a:p>
            <a:pPr>
              <a:defRPr/>
            </a:pPr>
            <a:endParaRPr lang="pt-BR"/>
          </a:p>
        </p:txBody>
      </p:sp>
      <p:sp>
        <p:nvSpPr>
          <p:cNvPr id="18" name="Slide Number Placeholder 8"/>
          <p:cNvSpPr>
            <a:spLocks noGrp="1"/>
          </p:cNvSpPr>
          <p:nvPr>
            <p:ph type="sldNum" sz="quarter" idx="12"/>
          </p:nvPr>
        </p:nvSpPr>
        <p:spPr>
          <a:xfrm>
            <a:off x="6096000" y="7645400"/>
            <a:ext cx="457200" cy="695325"/>
          </a:xfrm>
          <a:prstGeom prst="rect">
            <a:avLst/>
          </a:prstGeom>
        </p:spPr>
        <p:txBody>
          <a:bodyPr/>
          <a:lstStyle>
            <a:lvl1pPr fontAlgn="auto">
              <a:spcBef>
                <a:spcPts val="0"/>
              </a:spcBef>
              <a:spcAft>
                <a:spcPts val="0"/>
              </a:spcAft>
              <a:defRPr>
                <a:latin typeface="+mn-lt"/>
              </a:defRPr>
            </a:lvl1pPr>
          </a:lstStyle>
          <a:p>
            <a:pPr>
              <a:defRPr/>
            </a:pPr>
            <a:fld id="{3BFBDEBC-9C4E-4B05-BD3E-996475759D51}"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Somente título">
    <p:spTree>
      <p:nvGrpSpPr>
        <p:cNvPr id="1" name=""/>
        <p:cNvGrpSpPr/>
        <p:nvPr/>
      </p:nvGrpSpPr>
      <p:grpSpPr>
        <a:xfrm>
          <a:off x="0" y="0"/>
          <a:ext cx="0" cy="0"/>
          <a:chOff x="0" y="0"/>
          <a:chExt cx="0" cy="0"/>
        </a:xfrm>
      </p:grpSpPr>
      <p:sp>
        <p:nvSpPr>
          <p:cNvPr id="3" name="Rectangle 9"/>
          <p:cNvSpPr/>
          <p:nvPr/>
        </p:nvSpPr>
        <p:spPr bwMode="auto">
          <a:xfrm>
            <a:off x="6629400" y="0"/>
            <a:ext cx="228600" cy="9144000"/>
          </a:xfrm>
          <a:prstGeom prst="rect">
            <a:avLst/>
          </a:prstGeom>
          <a:solidFill>
            <a:srgbClr val="99FF99">
              <a:alpha val="86667"/>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Straight Connector 15"/>
          <p:cNvSpPr>
            <a:spLocks noChangeShapeType="1"/>
          </p:cNvSpPr>
          <p:nvPr/>
        </p:nvSpPr>
        <p:spPr bwMode="auto">
          <a:xfrm>
            <a:off x="6572250" y="0"/>
            <a:ext cx="0" cy="9144000"/>
          </a:xfrm>
          <a:prstGeom prst="line">
            <a:avLst/>
          </a:prstGeom>
          <a:noFill/>
          <a:ln w="38100" cap="flat" cmpd="sng" algn="ctr">
            <a:solidFill>
              <a:srgbClr val="008000">
                <a:alpha val="93000"/>
              </a:srgb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5" name="Straight Connector 6"/>
          <p:cNvSpPr>
            <a:spLocks noChangeShapeType="1"/>
          </p:cNvSpPr>
          <p:nvPr/>
        </p:nvSpPr>
        <p:spPr bwMode="auto">
          <a:xfrm>
            <a:off x="57150" y="0"/>
            <a:ext cx="0" cy="9144000"/>
          </a:xfrm>
          <a:prstGeom prst="line">
            <a:avLst/>
          </a:prstGeom>
          <a:noFill/>
          <a:ln w="57150" cap="flat" cmpd="thickThin"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Straight Connector 8"/>
          <p:cNvSpPr>
            <a:spLocks noChangeShapeType="1"/>
          </p:cNvSpPr>
          <p:nvPr/>
        </p:nvSpPr>
        <p:spPr bwMode="auto">
          <a:xfrm>
            <a:off x="6743700" y="0"/>
            <a:ext cx="0" cy="9144000"/>
          </a:xfrm>
          <a:prstGeom prst="line">
            <a:avLst/>
          </a:prstGeom>
          <a:noFill/>
          <a:ln w="19050" cap="flat" cmpd="sng" algn="ctr">
            <a:solidFill>
              <a:srgbClr val="92D05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Straight Connector 10"/>
          <p:cNvSpPr>
            <a:spLocks noChangeShapeType="1"/>
          </p:cNvSpPr>
          <p:nvPr/>
        </p:nvSpPr>
        <p:spPr bwMode="auto">
          <a:xfrm>
            <a:off x="6686550" y="0"/>
            <a:ext cx="0" cy="9144000"/>
          </a:xfrm>
          <a:prstGeom prst="line">
            <a:avLst/>
          </a:prstGeom>
          <a:noFill/>
          <a:ln w="9525" cap="flat" cmpd="sng"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p:txBody>
          <a:bodyPr/>
          <a:lstStyle/>
          <a:p>
            <a:r>
              <a:rPr lang="pt-BR" smtClean="0"/>
              <a:t>Clique para editar o estilo do título mestre</a:t>
            </a:r>
            <a:endParaRPr lang="en-US"/>
          </a:p>
        </p:txBody>
      </p:sp>
      <p:sp>
        <p:nvSpPr>
          <p:cNvPr id="8" name="Date Placeholder 5"/>
          <p:cNvSpPr>
            <a:spLocks noGrp="1"/>
          </p:cNvSpPr>
          <p:nvPr>
            <p:ph type="dt" sz="half" idx="10"/>
          </p:nvPr>
        </p:nvSpPr>
        <p:spPr>
          <a:xfrm rot="5400000">
            <a:off x="5105400" y="1554163"/>
            <a:ext cx="2682875" cy="288925"/>
          </a:xfrm>
          <a:prstGeom prst="rect">
            <a:avLst/>
          </a:prstGeom>
        </p:spPr>
        <p:txBody>
          <a:bodyPr rtlCol="0"/>
          <a:lstStyle>
            <a:lvl1pPr fontAlgn="auto">
              <a:spcBef>
                <a:spcPts val="0"/>
              </a:spcBef>
              <a:spcAft>
                <a:spcPts val="0"/>
              </a:spcAft>
              <a:defRPr>
                <a:latin typeface="+mn-lt"/>
              </a:defRPr>
            </a:lvl1pPr>
          </a:lstStyle>
          <a:p>
            <a:pPr>
              <a:defRPr/>
            </a:pPr>
            <a:fld id="{CB46C52E-4043-432C-9CA7-2782A5CA3541}" type="datetimeFigureOut">
              <a:rPr lang="pt-BR"/>
              <a:pPr>
                <a:defRPr/>
              </a:pPr>
              <a:t>3/3/2017</a:t>
            </a:fld>
            <a:endParaRPr lang="pt-BR"/>
          </a:p>
        </p:txBody>
      </p:sp>
      <p:sp>
        <p:nvSpPr>
          <p:cNvPr id="9" name="Slide Number Placeholder 6"/>
          <p:cNvSpPr>
            <a:spLocks noGrp="1"/>
          </p:cNvSpPr>
          <p:nvPr>
            <p:ph type="sldNum" sz="quarter" idx="11"/>
          </p:nvPr>
        </p:nvSpPr>
        <p:spPr>
          <a:xfrm>
            <a:off x="6096000" y="7645400"/>
            <a:ext cx="457200" cy="695325"/>
          </a:xfrm>
          <a:prstGeom prst="rect">
            <a:avLst/>
          </a:prstGeom>
        </p:spPr>
        <p:txBody>
          <a:bodyPr rtlCol="0"/>
          <a:lstStyle>
            <a:lvl1pPr fontAlgn="auto">
              <a:spcBef>
                <a:spcPts val="0"/>
              </a:spcBef>
              <a:spcAft>
                <a:spcPts val="0"/>
              </a:spcAft>
              <a:defRPr>
                <a:latin typeface="+mn-lt"/>
              </a:defRPr>
            </a:lvl1pPr>
          </a:lstStyle>
          <a:p>
            <a:pPr>
              <a:defRPr/>
            </a:pPr>
            <a:fld id="{8F87B16D-0DC6-45A9-A9F8-932A0C44E086}" type="slidenum">
              <a:rPr lang="pt-BR"/>
              <a:pPr>
                <a:defRPr/>
              </a:pPr>
              <a:t>‹nº›</a:t>
            </a:fld>
            <a:endParaRPr lang="pt-BR"/>
          </a:p>
        </p:txBody>
      </p:sp>
      <p:sp>
        <p:nvSpPr>
          <p:cNvPr id="10" name="Footer Placeholder 7"/>
          <p:cNvSpPr>
            <a:spLocks noGrp="1"/>
          </p:cNvSpPr>
          <p:nvPr>
            <p:ph type="ftr" sz="quarter" idx="12"/>
          </p:nvPr>
        </p:nvSpPr>
        <p:spPr>
          <a:xfrm rot="5400000">
            <a:off x="4309269" y="5088731"/>
            <a:ext cx="4267200" cy="274638"/>
          </a:xfrm>
          <a:prstGeom prst="rect">
            <a:avLst/>
          </a:prstGeom>
        </p:spPr>
        <p:txBody>
          <a:bodyPr rtlCol="0"/>
          <a:lstStyle>
            <a:lvl1pPr fontAlgn="auto">
              <a:spcBef>
                <a:spcPts val="0"/>
              </a:spcBef>
              <a:spcAft>
                <a:spcPts val="0"/>
              </a:spcAft>
              <a:defRPr>
                <a:latin typeface="+mn-lt"/>
              </a:defRPr>
            </a:lvl1pPr>
          </a:lstStyle>
          <a:p>
            <a:pPr>
              <a:defRPr/>
            </a:pPr>
            <a:endParaRPr lang="pt-B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Em branco">
    <p:spTree>
      <p:nvGrpSpPr>
        <p:cNvPr id="1" name=""/>
        <p:cNvGrpSpPr/>
        <p:nvPr/>
      </p:nvGrpSpPr>
      <p:grpSpPr>
        <a:xfrm>
          <a:off x="0" y="0"/>
          <a:ext cx="0" cy="0"/>
          <a:chOff x="0" y="0"/>
          <a:chExt cx="0" cy="0"/>
        </a:xfrm>
      </p:grpSpPr>
      <p:sp>
        <p:nvSpPr>
          <p:cNvPr id="2" name="Rectangle 9"/>
          <p:cNvSpPr/>
          <p:nvPr/>
        </p:nvSpPr>
        <p:spPr bwMode="auto">
          <a:xfrm>
            <a:off x="6629400" y="0"/>
            <a:ext cx="228600" cy="9144000"/>
          </a:xfrm>
          <a:prstGeom prst="rect">
            <a:avLst/>
          </a:prstGeom>
          <a:solidFill>
            <a:srgbClr val="99FF99">
              <a:alpha val="86667"/>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traight Connector 15"/>
          <p:cNvSpPr>
            <a:spLocks noChangeShapeType="1"/>
          </p:cNvSpPr>
          <p:nvPr/>
        </p:nvSpPr>
        <p:spPr bwMode="auto">
          <a:xfrm>
            <a:off x="6572250" y="0"/>
            <a:ext cx="0" cy="9144000"/>
          </a:xfrm>
          <a:prstGeom prst="line">
            <a:avLst/>
          </a:prstGeom>
          <a:noFill/>
          <a:ln w="38100" cap="flat" cmpd="sng" algn="ctr">
            <a:solidFill>
              <a:srgbClr val="008000">
                <a:alpha val="93000"/>
              </a:srgb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4" name="Straight Connector 6"/>
          <p:cNvSpPr>
            <a:spLocks noChangeShapeType="1"/>
          </p:cNvSpPr>
          <p:nvPr/>
        </p:nvSpPr>
        <p:spPr bwMode="auto">
          <a:xfrm>
            <a:off x="57150" y="0"/>
            <a:ext cx="0" cy="9144000"/>
          </a:xfrm>
          <a:prstGeom prst="line">
            <a:avLst/>
          </a:prstGeom>
          <a:noFill/>
          <a:ln w="57150" cap="flat" cmpd="thickThin"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Straight Connector 8"/>
          <p:cNvSpPr>
            <a:spLocks noChangeShapeType="1"/>
          </p:cNvSpPr>
          <p:nvPr/>
        </p:nvSpPr>
        <p:spPr bwMode="auto">
          <a:xfrm>
            <a:off x="6743700" y="0"/>
            <a:ext cx="0" cy="9144000"/>
          </a:xfrm>
          <a:prstGeom prst="line">
            <a:avLst/>
          </a:prstGeom>
          <a:noFill/>
          <a:ln w="19050" cap="flat" cmpd="sng" algn="ctr">
            <a:solidFill>
              <a:srgbClr val="92D05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Straight Connector 10"/>
          <p:cNvSpPr>
            <a:spLocks noChangeShapeType="1"/>
          </p:cNvSpPr>
          <p:nvPr/>
        </p:nvSpPr>
        <p:spPr bwMode="auto">
          <a:xfrm>
            <a:off x="6686550" y="0"/>
            <a:ext cx="0" cy="9144000"/>
          </a:xfrm>
          <a:prstGeom prst="line">
            <a:avLst/>
          </a:prstGeom>
          <a:noFill/>
          <a:ln w="9525" cap="flat" cmpd="sng"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Date Placeholder 1"/>
          <p:cNvSpPr>
            <a:spLocks noGrp="1"/>
          </p:cNvSpPr>
          <p:nvPr>
            <p:ph type="dt" sz="half" idx="10"/>
          </p:nvPr>
        </p:nvSpPr>
        <p:spPr>
          <a:xfrm rot="5400000">
            <a:off x="5105400" y="1554163"/>
            <a:ext cx="2682875" cy="288925"/>
          </a:xfrm>
          <a:prstGeom prst="rect">
            <a:avLst/>
          </a:prstGeom>
        </p:spPr>
        <p:txBody>
          <a:bodyPr/>
          <a:lstStyle>
            <a:lvl1pPr fontAlgn="auto">
              <a:spcBef>
                <a:spcPts val="0"/>
              </a:spcBef>
              <a:spcAft>
                <a:spcPts val="0"/>
              </a:spcAft>
              <a:defRPr>
                <a:latin typeface="+mn-lt"/>
              </a:defRPr>
            </a:lvl1pPr>
          </a:lstStyle>
          <a:p>
            <a:pPr>
              <a:defRPr/>
            </a:pPr>
            <a:fld id="{55BA55FB-0E88-45BE-A232-047FC7D7AFB4}" type="datetimeFigureOut">
              <a:rPr lang="pt-BR"/>
              <a:pPr>
                <a:defRPr/>
              </a:pPr>
              <a:t>3/3/2017</a:t>
            </a:fld>
            <a:endParaRPr lang="pt-BR"/>
          </a:p>
        </p:txBody>
      </p:sp>
      <p:sp>
        <p:nvSpPr>
          <p:cNvPr id="8" name="Footer Placeholder 2"/>
          <p:cNvSpPr>
            <a:spLocks noGrp="1"/>
          </p:cNvSpPr>
          <p:nvPr>
            <p:ph type="ftr" sz="quarter" idx="11"/>
          </p:nvPr>
        </p:nvSpPr>
        <p:spPr>
          <a:xfrm rot="5400000">
            <a:off x="4309269" y="5088731"/>
            <a:ext cx="4267200" cy="274638"/>
          </a:xfrm>
          <a:prstGeom prst="rect">
            <a:avLst/>
          </a:prstGeom>
        </p:spPr>
        <p:txBody>
          <a:bodyPr/>
          <a:lstStyle>
            <a:lvl1pPr fontAlgn="auto">
              <a:spcBef>
                <a:spcPts val="0"/>
              </a:spcBef>
              <a:spcAft>
                <a:spcPts val="0"/>
              </a:spcAft>
              <a:defRPr>
                <a:latin typeface="+mn-lt"/>
              </a:defRPr>
            </a:lvl1pPr>
          </a:lstStyle>
          <a:p>
            <a:pPr>
              <a:defRPr/>
            </a:pPr>
            <a:endParaRPr lang="pt-BR"/>
          </a:p>
        </p:txBody>
      </p:sp>
      <p:sp>
        <p:nvSpPr>
          <p:cNvPr id="9" name="Slide Number Placeholder 3"/>
          <p:cNvSpPr>
            <a:spLocks noGrp="1"/>
          </p:cNvSpPr>
          <p:nvPr>
            <p:ph type="sldNum" sz="quarter" idx="12"/>
          </p:nvPr>
        </p:nvSpPr>
        <p:spPr>
          <a:xfrm>
            <a:off x="6096000" y="7645400"/>
            <a:ext cx="457200" cy="695325"/>
          </a:xfrm>
          <a:prstGeom prst="rect">
            <a:avLst/>
          </a:prstGeom>
        </p:spPr>
        <p:txBody>
          <a:bodyPr/>
          <a:lstStyle>
            <a:lvl1pPr fontAlgn="auto">
              <a:spcBef>
                <a:spcPts val="0"/>
              </a:spcBef>
              <a:spcAft>
                <a:spcPts val="0"/>
              </a:spcAft>
              <a:defRPr>
                <a:latin typeface="+mn-lt"/>
              </a:defRPr>
            </a:lvl1pPr>
          </a:lstStyle>
          <a:p>
            <a:pPr>
              <a:defRPr/>
            </a:pPr>
            <a:fld id="{C63091A3-56E0-4C47-B671-E8011A377592}"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údo com Legenda">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4643438" y="0"/>
            <a:ext cx="0" cy="9144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6116638" y="7620000"/>
            <a:ext cx="412750" cy="73183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688658" y="4400550"/>
            <a:ext cx="8412480" cy="342900"/>
          </a:xfrm>
        </p:spPr>
        <p:txBody>
          <a:bodyPr/>
          <a:lstStyle>
            <a:lvl1pPr algn="l">
              <a:buNone/>
              <a:defRPr sz="2000" b="1" cap="small" baseline="0"/>
            </a:lvl1pPr>
          </a:lstStyle>
          <a:p>
            <a:r>
              <a:rPr lang="pt-BR" smtClean="0"/>
              <a:t>Clique para editar o estilo do título mestre</a:t>
            </a:r>
            <a:endParaRPr lang="en-US"/>
          </a:p>
        </p:txBody>
      </p:sp>
      <p:sp>
        <p:nvSpPr>
          <p:cNvPr id="3" name="Text Placeholder 2"/>
          <p:cNvSpPr>
            <a:spLocks noGrp="1"/>
          </p:cNvSpPr>
          <p:nvPr>
            <p:ph type="body" idx="2"/>
          </p:nvPr>
        </p:nvSpPr>
        <p:spPr>
          <a:xfrm>
            <a:off x="5109210" y="365760"/>
            <a:ext cx="1145286" cy="664464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pt-BR" smtClean="0"/>
              <a:t>Clique para editar os estilos do texto mestre</a:t>
            </a:r>
          </a:p>
        </p:txBody>
      </p:sp>
      <p:sp>
        <p:nvSpPr>
          <p:cNvPr id="18" name="Content Placeholder 17"/>
          <p:cNvSpPr>
            <a:spLocks noGrp="1"/>
          </p:cNvSpPr>
          <p:nvPr>
            <p:ph sz="quarter" idx="1"/>
          </p:nvPr>
        </p:nvSpPr>
        <p:spPr>
          <a:xfrm>
            <a:off x="228600" y="365760"/>
            <a:ext cx="4229100" cy="8436864"/>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2" name="Date Placeholder 20"/>
          <p:cNvSpPr>
            <a:spLocks noGrp="1"/>
          </p:cNvSpPr>
          <p:nvPr>
            <p:ph type="dt" sz="half" idx="10"/>
          </p:nvPr>
        </p:nvSpPr>
        <p:spPr>
          <a:xfrm rot="5400000">
            <a:off x="5105400" y="1554163"/>
            <a:ext cx="2682875" cy="288925"/>
          </a:xfrm>
          <a:prstGeom prst="rect">
            <a:avLst/>
          </a:prstGeom>
        </p:spPr>
        <p:txBody>
          <a:bodyPr rtlCol="0"/>
          <a:lstStyle>
            <a:lvl1pPr fontAlgn="auto">
              <a:spcBef>
                <a:spcPts val="0"/>
              </a:spcBef>
              <a:spcAft>
                <a:spcPts val="0"/>
              </a:spcAft>
              <a:defRPr>
                <a:latin typeface="+mn-lt"/>
              </a:defRPr>
            </a:lvl1pPr>
          </a:lstStyle>
          <a:p>
            <a:pPr>
              <a:defRPr/>
            </a:pPr>
            <a:fld id="{A40499F4-F61B-41BD-8E00-B1A6B358B20D}" type="datetimeFigureOut">
              <a:rPr lang="pt-BR"/>
              <a:pPr>
                <a:defRPr/>
              </a:pPr>
              <a:t>3/3/2017</a:t>
            </a:fld>
            <a:endParaRPr lang="pt-BR"/>
          </a:p>
        </p:txBody>
      </p:sp>
      <p:sp>
        <p:nvSpPr>
          <p:cNvPr id="13" name="Slide Number Placeholder 21"/>
          <p:cNvSpPr>
            <a:spLocks noGrp="1"/>
          </p:cNvSpPr>
          <p:nvPr>
            <p:ph type="sldNum" sz="quarter" idx="11"/>
          </p:nvPr>
        </p:nvSpPr>
        <p:spPr>
          <a:xfrm>
            <a:off x="6096000" y="7645400"/>
            <a:ext cx="457200" cy="695325"/>
          </a:xfrm>
          <a:prstGeom prst="rect">
            <a:avLst/>
          </a:prstGeom>
        </p:spPr>
        <p:txBody>
          <a:bodyPr rtlCol="0"/>
          <a:lstStyle>
            <a:lvl1pPr fontAlgn="auto">
              <a:spcBef>
                <a:spcPts val="0"/>
              </a:spcBef>
              <a:spcAft>
                <a:spcPts val="0"/>
              </a:spcAft>
              <a:defRPr>
                <a:latin typeface="+mn-lt"/>
              </a:defRPr>
            </a:lvl1pPr>
          </a:lstStyle>
          <a:p>
            <a:pPr>
              <a:defRPr/>
            </a:pPr>
            <a:fld id="{DBDB4EAB-10E4-4D61-9968-46C97958DBB1}" type="slidenum">
              <a:rPr lang="pt-BR"/>
              <a:pPr>
                <a:defRPr/>
              </a:pPr>
              <a:t>‹nº›</a:t>
            </a:fld>
            <a:endParaRPr lang="pt-BR"/>
          </a:p>
        </p:txBody>
      </p:sp>
      <p:sp>
        <p:nvSpPr>
          <p:cNvPr id="14" name="Footer Placeholder 22"/>
          <p:cNvSpPr>
            <a:spLocks noGrp="1"/>
          </p:cNvSpPr>
          <p:nvPr>
            <p:ph type="ftr" sz="quarter" idx="12"/>
          </p:nvPr>
        </p:nvSpPr>
        <p:spPr>
          <a:xfrm rot="5400000">
            <a:off x="4309269" y="5088731"/>
            <a:ext cx="4267200" cy="274638"/>
          </a:xfrm>
          <a:prstGeom prst="rect">
            <a:avLst/>
          </a:prstGeom>
        </p:spPr>
        <p:txBody>
          <a:bodyPr rtlCol="0"/>
          <a:lstStyle>
            <a:lvl1pPr fontAlgn="auto">
              <a:spcBef>
                <a:spcPts val="0"/>
              </a:spcBef>
              <a:spcAft>
                <a:spcPts val="0"/>
              </a:spcAft>
              <a:defRPr>
                <a:latin typeface="+mn-lt"/>
              </a:defRPr>
            </a:lvl1pPr>
          </a:lstStyle>
          <a:p>
            <a:pPr>
              <a:defRPr/>
            </a:pPr>
            <a:endParaRPr lang="pt-B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Imagem com Legenda">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657225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6116638" y="7620000"/>
            <a:ext cx="412750" cy="73183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6743700" y="0"/>
            <a:ext cx="0" cy="9144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6629400" y="0"/>
            <a:ext cx="228600" cy="9144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8"/>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9"/>
          <p:cNvSpPr>
            <a:spLocks noChangeShapeType="1"/>
          </p:cNvSpPr>
          <p:nvPr/>
        </p:nvSpPr>
        <p:spPr bwMode="auto">
          <a:xfrm>
            <a:off x="4643438" y="0"/>
            <a:ext cx="0" cy="9144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672370" y="4400550"/>
            <a:ext cx="8412480" cy="342900"/>
          </a:xfrm>
        </p:spPr>
        <p:txBody>
          <a:bodyPr/>
          <a:lstStyle>
            <a:lvl1pPr algn="l">
              <a:buNone/>
              <a:defRPr sz="2000" b="1"/>
            </a:lvl1pPr>
          </a:lstStyle>
          <a:p>
            <a:r>
              <a:rPr lang="pt-BR" smtClean="0"/>
              <a:t>Clique para editar o estilo do título mestre</a:t>
            </a:r>
            <a:endParaRPr lang="en-US"/>
          </a:p>
        </p:txBody>
      </p:sp>
      <p:sp>
        <p:nvSpPr>
          <p:cNvPr id="3" name="Picture Placeholder 2"/>
          <p:cNvSpPr>
            <a:spLocks noGrp="1"/>
          </p:cNvSpPr>
          <p:nvPr>
            <p:ph type="pic" idx="1"/>
          </p:nvPr>
        </p:nvSpPr>
        <p:spPr>
          <a:xfrm>
            <a:off x="0" y="0"/>
            <a:ext cx="4629150" cy="9144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pt-BR" noProof="0" smtClean="0"/>
              <a:t>Clique no ícone para adicionar uma imagem</a:t>
            </a:r>
            <a:endParaRPr lang="en-US" noProof="0" dirty="0"/>
          </a:p>
        </p:txBody>
      </p:sp>
      <p:sp>
        <p:nvSpPr>
          <p:cNvPr id="4" name="Text Placeholder 3"/>
          <p:cNvSpPr>
            <a:spLocks noGrp="1"/>
          </p:cNvSpPr>
          <p:nvPr>
            <p:ph type="body" sz="half" idx="2"/>
          </p:nvPr>
        </p:nvSpPr>
        <p:spPr>
          <a:xfrm>
            <a:off x="5074349" y="353060"/>
            <a:ext cx="1143000" cy="6608064"/>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pt-BR" smtClean="0"/>
              <a:t>Clique para editar os estilos do texto mestre</a:t>
            </a:r>
          </a:p>
        </p:txBody>
      </p:sp>
      <p:sp>
        <p:nvSpPr>
          <p:cNvPr id="12" name="Date Placeholder 16"/>
          <p:cNvSpPr>
            <a:spLocks noGrp="1"/>
          </p:cNvSpPr>
          <p:nvPr>
            <p:ph type="dt" sz="half" idx="10"/>
          </p:nvPr>
        </p:nvSpPr>
        <p:spPr>
          <a:xfrm rot="5400000">
            <a:off x="5105400" y="1554163"/>
            <a:ext cx="2682875" cy="288925"/>
          </a:xfrm>
          <a:prstGeom prst="rect">
            <a:avLst/>
          </a:prstGeom>
        </p:spPr>
        <p:txBody>
          <a:bodyPr rtlCol="0"/>
          <a:lstStyle>
            <a:lvl1pPr fontAlgn="auto">
              <a:spcBef>
                <a:spcPts val="0"/>
              </a:spcBef>
              <a:spcAft>
                <a:spcPts val="0"/>
              </a:spcAft>
              <a:defRPr>
                <a:latin typeface="+mn-lt"/>
              </a:defRPr>
            </a:lvl1pPr>
          </a:lstStyle>
          <a:p>
            <a:pPr>
              <a:defRPr/>
            </a:pPr>
            <a:fld id="{CA9A57B4-2391-41C3-B577-476130F4592E}" type="datetimeFigureOut">
              <a:rPr lang="pt-BR"/>
              <a:pPr>
                <a:defRPr/>
              </a:pPr>
              <a:t>3/3/2017</a:t>
            </a:fld>
            <a:endParaRPr lang="pt-BR"/>
          </a:p>
        </p:txBody>
      </p:sp>
      <p:sp>
        <p:nvSpPr>
          <p:cNvPr id="13" name="Slide Number Placeholder 17"/>
          <p:cNvSpPr>
            <a:spLocks noGrp="1"/>
          </p:cNvSpPr>
          <p:nvPr>
            <p:ph type="sldNum" sz="quarter" idx="11"/>
          </p:nvPr>
        </p:nvSpPr>
        <p:spPr>
          <a:xfrm>
            <a:off x="6096000" y="7645400"/>
            <a:ext cx="457200" cy="695325"/>
          </a:xfrm>
          <a:prstGeom prst="rect">
            <a:avLst/>
          </a:prstGeom>
        </p:spPr>
        <p:txBody>
          <a:bodyPr rtlCol="0"/>
          <a:lstStyle>
            <a:lvl1pPr fontAlgn="auto">
              <a:spcBef>
                <a:spcPts val="0"/>
              </a:spcBef>
              <a:spcAft>
                <a:spcPts val="0"/>
              </a:spcAft>
              <a:defRPr>
                <a:latin typeface="+mn-lt"/>
              </a:defRPr>
            </a:lvl1pPr>
          </a:lstStyle>
          <a:p>
            <a:pPr>
              <a:defRPr/>
            </a:pPr>
            <a:fld id="{516182DC-C3C5-4B02-8E2C-BAA549D49BFA}" type="slidenum">
              <a:rPr lang="pt-BR"/>
              <a:pPr>
                <a:defRPr/>
              </a:pPr>
              <a:t>‹nº›</a:t>
            </a:fld>
            <a:endParaRPr lang="pt-BR"/>
          </a:p>
        </p:txBody>
      </p:sp>
      <p:sp>
        <p:nvSpPr>
          <p:cNvPr id="14" name="Footer Placeholder 20"/>
          <p:cNvSpPr>
            <a:spLocks noGrp="1"/>
          </p:cNvSpPr>
          <p:nvPr>
            <p:ph type="ftr" sz="quarter" idx="12"/>
          </p:nvPr>
        </p:nvSpPr>
        <p:spPr>
          <a:xfrm rot="5400000">
            <a:off x="4309269" y="5088731"/>
            <a:ext cx="4267200" cy="274638"/>
          </a:xfrm>
          <a:prstGeom prst="rect">
            <a:avLst/>
          </a:prstGeom>
        </p:spPr>
        <p:txBody>
          <a:bodyPr rtlCol="0"/>
          <a:lstStyle>
            <a:lvl1pPr fontAlgn="auto">
              <a:spcBef>
                <a:spcPts val="0"/>
              </a:spcBef>
              <a:spcAft>
                <a:spcPts val="0"/>
              </a:spcAft>
              <a:defRPr>
                <a:latin typeface="+mn-lt"/>
              </a:defRPr>
            </a:lvl1pPr>
          </a:lstStyle>
          <a:p>
            <a:pPr>
              <a:defRPr/>
            </a:pPr>
            <a:endParaRPr lang="pt-B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auto">
          <a:xfrm>
            <a:off x="6629400" y="0"/>
            <a:ext cx="228600" cy="9144000"/>
          </a:xfrm>
          <a:prstGeom prst="rect">
            <a:avLst/>
          </a:prstGeom>
          <a:solidFill>
            <a:srgbClr val="99FF99">
              <a:alpha val="86667"/>
            </a:srgb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Straight Connector 15"/>
          <p:cNvSpPr>
            <a:spLocks noChangeShapeType="1"/>
          </p:cNvSpPr>
          <p:nvPr/>
        </p:nvSpPr>
        <p:spPr bwMode="auto">
          <a:xfrm>
            <a:off x="6572250" y="0"/>
            <a:ext cx="0" cy="9144000"/>
          </a:xfrm>
          <a:prstGeom prst="line">
            <a:avLst/>
          </a:prstGeom>
          <a:noFill/>
          <a:ln w="38100" cap="flat" cmpd="sng" algn="ctr">
            <a:solidFill>
              <a:srgbClr val="008000">
                <a:alpha val="93000"/>
              </a:srgb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342900" y="366713"/>
            <a:ext cx="5965825" cy="1036637"/>
          </a:xfrm>
          <a:prstGeom prst="rect">
            <a:avLst/>
          </a:prstGeom>
        </p:spPr>
        <p:txBody>
          <a:bodyPr vert="horz" anchor="b">
            <a:normAutofit/>
          </a:bodyPr>
          <a:lstStyle/>
          <a:p>
            <a:r>
              <a:rPr lang="pt-BR" smtClean="0"/>
              <a:t>Clique para editar o estilo do título mestre</a:t>
            </a:r>
            <a:endParaRPr lang="en-US" dirty="0"/>
          </a:p>
        </p:txBody>
      </p:sp>
      <p:sp>
        <p:nvSpPr>
          <p:cNvPr id="1029" name="Text Placeholder 12"/>
          <p:cNvSpPr>
            <a:spLocks noGrp="1"/>
          </p:cNvSpPr>
          <p:nvPr>
            <p:ph type="body" idx="1"/>
          </p:nvPr>
        </p:nvSpPr>
        <p:spPr bwMode="auto">
          <a:xfrm>
            <a:off x="342900" y="1763713"/>
            <a:ext cx="5965825" cy="6867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7" name="Straight Connector 6"/>
          <p:cNvSpPr>
            <a:spLocks noChangeShapeType="1"/>
          </p:cNvSpPr>
          <p:nvPr/>
        </p:nvSpPr>
        <p:spPr bwMode="auto">
          <a:xfrm>
            <a:off x="57150" y="0"/>
            <a:ext cx="0" cy="9144000"/>
          </a:xfrm>
          <a:prstGeom prst="line">
            <a:avLst/>
          </a:prstGeom>
          <a:noFill/>
          <a:ln w="57150" cap="flat" cmpd="thickThin"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6743700" y="0"/>
            <a:ext cx="0" cy="9144000"/>
          </a:xfrm>
          <a:prstGeom prst="line">
            <a:avLst/>
          </a:prstGeom>
          <a:noFill/>
          <a:ln w="19050" cap="flat" cmpd="sng" algn="ctr">
            <a:solidFill>
              <a:srgbClr val="92D05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6686550" y="0"/>
            <a:ext cx="0" cy="9144000"/>
          </a:xfrm>
          <a:prstGeom prst="line">
            <a:avLst/>
          </a:prstGeom>
          <a:noFill/>
          <a:ln w="9525" cap="flat" cmpd="sng" algn="ctr">
            <a:solidFill>
              <a:srgbClr val="008000"/>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4025" r:id="rId1"/>
    <p:sldLayoutId id="2147484023"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24"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strVal val="#ppt_w*0.70"/>
                                          </p:val>
                                        </p:tav>
                                        <p:tav tm="100000">
                                          <p:val>
                                            <p:strVal val="#ppt_w"/>
                                          </p:val>
                                        </p:tav>
                                      </p:tavLst>
                                    </p:anim>
                                    <p:anim calcmode="lin" valueType="num">
                                      <p:cBhvr>
                                        <p:cTn id="8" dur="1000" fill="hold"/>
                                        <p:tgtEl>
                                          <p:spTgt spid="22"/>
                                        </p:tgtEl>
                                        <p:attrNameLst>
                                          <p:attrName>ppt_h</p:attrName>
                                        </p:attrNameLst>
                                      </p:cBhvr>
                                      <p:tavLst>
                                        <p:tav tm="0">
                                          <p:val>
                                            <p:strVal val="#ppt_h"/>
                                          </p:val>
                                        </p:tav>
                                        <p:tav tm="100000">
                                          <p:val>
                                            <p:strVal val="#ppt_h"/>
                                          </p:val>
                                        </p:tav>
                                      </p:tavLst>
                                    </p:anim>
                                    <p:animEffect transition="in" filter="fade">
                                      <p:cBhvr>
                                        <p:cTn id="9" dur="1000"/>
                                        <p:tgtEl>
                                          <p:spTgt spid="22"/>
                                        </p:tgtEl>
                                      </p:cBhvr>
                                    </p:animEffect>
                                  </p:childTnLst>
                                </p:cTn>
                              </p:par>
                              <p:par>
                                <p:cTn id="10" presetID="37" presetClass="entr" presetSubtype="0" fill="hold" grpId="0" nodeType="withEffect">
                                  <p:stCondLst>
                                    <p:cond delay="0"/>
                                  </p:stCondLst>
                                  <p:childTnLst>
                                    <p:set>
                                      <p:cBhvr>
                                        <p:cTn id="11" dur="1" fill="hold">
                                          <p:stCondLst>
                                            <p:cond delay="0"/>
                                          </p:stCondLst>
                                        </p:cTn>
                                        <p:tgtEl>
                                          <p:spTgt spid="1029">
                                            <p:txEl>
                                              <p:pRg st="0" end="0"/>
                                            </p:txEl>
                                          </p:spTgt>
                                        </p:tgtEl>
                                        <p:attrNameLst>
                                          <p:attrName>style.visibility</p:attrName>
                                        </p:attrNameLst>
                                      </p:cBhvr>
                                      <p:to>
                                        <p:strVal val="visible"/>
                                      </p:to>
                                    </p:set>
                                    <p:animEffect transition="in" filter="fade">
                                      <p:cBhvr>
                                        <p:cTn id="12" dur="1000"/>
                                        <p:tgtEl>
                                          <p:spTgt spid="1029">
                                            <p:txEl>
                                              <p:pRg st="0" end="0"/>
                                            </p:txEl>
                                          </p:spTgt>
                                        </p:tgtEl>
                                      </p:cBhvr>
                                    </p:animEffect>
                                    <p:anim calcmode="lin" valueType="num">
                                      <p:cBhvr>
                                        <p:cTn id="13" dur="1000" fill="hold"/>
                                        <p:tgtEl>
                                          <p:spTgt spid="1029">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1029">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029">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grpId="0" nodeType="withEffect">
                                  <p:stCondLst>
                                    <p:cond delay="0"/>
                                  </p:stCondLst>
                                  <p:childTnLst>
                                    <p:set>
                                      <p:cBhvr>
                                        <p:cTn id="17" dur="1" fill="hold">
                                          <p:stCondLst>
                                            <p:cond delay="0"/>
                                          </p:stCondLst>
                                        </p:cTn>
                                        <p:tgtEl>
                                          <p:spTgt spid="1029">
                                            <p:txEl>
                                              <p:pRg st="1" end="1"/>
                                            </p:txEl>
                                          </p:spTgt>
                                        </p:tgtEl>
                                        <p:attrNameLst>
                                          <p:attrName>style.visibility</p:attrName>
                                        </p:attrNameLst>
                                      </p:cBhvr>
                                      <p:to>
                                        <p:strVal val="visible"/>
                                      </p:to>
                                    </p:set>
                                    <p:animEffect transition="in" filter="fade">
                                      <p:cBhvr>
                                        <p:cTn id="18" dur="1000"/>
                                        <p:tgtEl>
                                          <p:spTgt spid="1029">
                                            <p:txEl>
                                              <p:pRg st="1" end="1"/>
                                            </p:txEl>
                                          </p:spTgt>
                                        </p:tgtEl>
                                      </p:cBhvr>
                                    </p:animEffect>
                                    <p:anim calcmode="lin" valueType="num">
                                      <p:cBhvr>
                                        <p:cTn id="19" dur="1000" fill="hold"/>
                                        <p:tgtEl>
                                          <p:spTgt spid="1029">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1029">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029">
                                            <p:txEl>
                                              <p:pRg st="1" end="1"/>
                                            </p:txEl>
                                          </p:spTgt>
                                        </p:tgtEl>
                                        <p:attrNameLst>
                                          <p:attrName>ppt_y</p:attrName>
                                        </p:attrNameLst>
                                      </p:cBhvr>
                                      <p:tavLst>
                                        <p:tav tm="0">
                                          <p:val>
                                            <p:strVal val="#ppt_y-.03"/>
                                          </p:val>
                                        </p:tav>
                                        <p:tav tm="100000">
                                          <p:val>
                                            <p:strVal val="#ppt_y"/>
                                          </p:val>
                                        </p:tav>
                                      </p:tavLst>
                                    </p:anim>
                                  </p:childTnLst>
                                </p:cTn>
                              </p:par>
                              <p:par>
                                <p:cTn id="22" presetID="37" presetClass="entr" presetSubtype="0" fill="hold" grpId="0" nodeType="withEffect">
                                  <p:stCondLst>
                                    <p:cond delay="0"/>
                                  </p:stCondLst>
                                  <p:childTnLst>
                                    <p:set>
                                      <p:cBhvr>
                                        <p:cTn id="23" dur="1" fill="hold">
                                          <p:stCondLst>
                                            <p:cond delay="0"/>
                                          </p:stCondLst>
                                        </p:cTn>
                                        <p:tgtEl>
                                          <p:spTgt spid="1029">
                                            <p:txEl>
                                              <p:pRg st="2" end="2"/>
                                            </p:txEl>
                                          </p:spTgt>
                                        </p:tgtEl>
                                        <p:attrNameLst>
                                          <p:attrName>style.visibility</p:attrName>
                                        </p:attrNameLst>
                                      </p:cBhvr>
                                      <p:to>
                                        <p:strVal val="visible"/>
                                      </p:to>
                                    </p:set>
                                    <p:animEffect transition="in" filter="fade">
                                      <p:cBhvr>
                                        <p:cTn id="24" dur="1000"/>
                                        <p:tgtEl>
                                          <p:spTgt spid="1029">
                                            <p:txEl>
                                              <p:pRg st="2" end="2"/>
                                            </p:txEl>
                                          </p:spTgt>
                                        </p:tgtEl>
                                      </p:cBhvr>
                                    </p:animEffect>
                                    <p:anim calcmode="lin" valueType="num">
                                      <p:cBhvr>
                                        <p:cTn id="25" dur="1000" fill="hold"/>
                                        <p:tgtEl>
                                          <p:spTgt spid="1029">
                                            <p:txEl>
                                              <p:pRg st="2" end="2"/>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1029">
                                            <p:txEl>
                                              <p:pRg st="2" end="2"/>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029">
                                            <p:txEl>
                                              <p:pRg st="2" end="2"/>
                                            </p:txEl>
                                          </p:spTgt>
                                        </p:tgtEl>
                                        <p:attrNameLst>
                                          <p:attrName>ppt_y</p:attrName>
                                        </p:attrNameLst>
                                      </p:cBhvr>
                                      <p:tavLst>
                                        <p:tav tm="0">
                                          <p:val>
                                            <p:strVal val="#ppt_y-.03"/>
                                          </p:val>
                                        </p:tav>
                                        <p:tav tm="100000">
                                          <p:val>
                                            <p:strVal val="#ppt_y"/>
                                          </p:val>
                                        </p:tav>
                                      </p:tavLst>
                                    </p:anim>
                                  </p:childTnLst>
                                </p:cTn>
                              </p:par>
                              <p:par>
                                <p:cTn id="28" presetID="37" presetClass="entr" presetSubtype="0" fill="hold" grpId="0" nodeType="withEffect">
                                  <p:stCondLst>
                                    <p:cond delay="0"/>
                                  </p:stCondLst>
                                  <p:childTnLst>
                                    <p:set>
                                      <p:cBhvr>
                                        <p:cTn id="29" dur="1" fill="hold">
                                          <p:stCondLst>
                                            <p:cond delay="0"/>
                                          </p:stCondLst>
                                        </p:cTn>
                                        <p:tgtEl>
                                          <p:spTgt spid="1029">
                                            <p:txEl>
                                              <p:pRg st="3" end="3"/>
                                            </p:txEl>
                                          </p:spTgt>
                                        </p:tgtEl>
                                        <p:attrNameLst>
                                          <p:attrName>style.visibility</p:attrName>
                                        </p:attrNameLst>
                                      </p:cBhvr>
                                      <p:to>
                                        <p:strVal val="visible"/>
                                      </p:to>
                                    </p:set>
                                    <p:animEffect transition="in" filter="fade">
                                      <p:cBhvr>
                                        <p:cTn id="30" dur="1000"/>
                                        <p:tgtEl>
                                          <p:spTgt spid="1029">
                                            <p:txEl>
                                              <p:pRg st="3" end="3"/>
                                            </p:txEl>
                                          </p:spTgt>
                                        </p:tgtEl>
                                      </p:cBhvr>
                                    </p:animEffect>
                                    <p:anim calcmode="lin" valueType="num">
                                      <p:cBhvr>
                                        <p:cTn id="31" dur="1000" fill="hold"/>
                                        <p:tgtEl>
                                          <p:spTgt spid="1029">
                                            <p:txEl>
                                              <p:pRg st="3" end="3"/>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1029">
                                            <p:txEl>
                                              <p:pRg st="3" end="3"/>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029">
                                            <p:txEl>
                                              <p:pRg st="3" end="3"/>
                                            </p:txEl>
                                          </p:spTgt>
                                        </p:tgtEl>
                                        <p:attrNameLst>
                                          <p:attrName>ppt_y</p:attrName>
                                        </p:attrNameLst>
                                      </p:cBhvr>
                                      <p:tavLst>
                                        <p:tav tm="0">
                                          <p:val>
                                            <p:strVal val="#ppt_y-.03"/>
                                          </p:val>
                                        </p:tav>
                                        <p:tav tm="100000">
                                          <p:val>
                                            <p:strVal val="#ppt_y"/>
                                          </p:val>
                                        </p:tav>
                                      </p:tavLst>
                                    </p:anim>
                                  </p:childTnLst>
                                </p:cTn>
                              </p:par>
                              <p:par>
                                <p:cTn id="34" presetID="37" presetClass="entr" presetSubtype="0" fill="hold" grpId="0" nodeType="withEffect">
                                  <p:stCondLst>
                                    <p:cond delay="0"/>
                                  </p:stCondLst>
                                  <p:childTnLst>
                                    <p:set>
                                      <p:cBhvr>
                                        <p:cTn id="35" dur="1" fill="hold">
                                          <p:stCondLst>
                                            <p:cond delay="0"/>
                                          </p:stCondLst>
                                        </p:cTn>
                                        <p:tgtEl>
                                          <p:spTgt spid="1029">
                                            <p:txEl>
                                              <p:pRg st="4" end="4"/>
                                            </p:txEl>
                                          </p:spTgt>
                                        </p:tgtEl>
                                        <p:attrNameLst>
                                          <p:attrName>style.visibility</p:attrName>
                                        </p:attrNameLst>
                                      </p:cBhvr>
                                      <p:to>
                                        <p:strVal val="visible"/>
                                      </p:to>
                                    </p:set>
                                    <p:animEffect transition="in" filter="fade">
                                      <p:cBhvr>
                                        <p:cTn id="36" dur="1000"/>
                                        <p:tgtEl>
                                          <p:spTgt spid="1029">
                                            <p:txEl>
                                              <p:pRg st="4" end="4"/>
                                            </p:txEl>
                                          </p:spTgt>
                                        </p:tgtEl>
                                      </p:cBhvr>
                                    </p:animEffect>
                                    <p:anim calcmode="lin" valueType="num">
                                      <p:cBhvr>
                                        <p:cTn id="37" dur="1000" fill="hold"/>
                                        <p:tgtEl>
                                          <p:spTgt spid="1029">
                                            <p:txEl>
                                              <p:pRg st="4" end="4"/>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1029">
                                            <p:txEl>
                                              <p:pRg st="4" end="4"/>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02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029" grpId="0" build="p">
        <p:tmplLst>
          <p:tmpl lvl="1">
            <p:tnLst>
              <p:par>
                <p:cTn presetID="37" presetClass="entr" presetSubtype="0" fill="hold" nodeType="withEffect">
                  <p:stCondLst>
                    <p:cond delay="0"/>
                  </p:stCondLst>
                  <p:childTnLst>
                    <p:set>
                      <p:cBhvr>
                        <p:cTn dur="1" fill="hold">
                          <p:stCondLst>
                            <p:cond delay="0"/>
                          </p:stCondLst>
                        </p:cTn>
                        <p:tgtEl>
                          <p:spTgt spid="1029"/>
                        </p:tgtEl>
                        <p:attrNameLst>
                          <p:attrName>style.visibility</p:attrName>
                        </p:attrNameLst>
                      </p:cBhvr>
                      <p:to>
                        <p:strVal val="visible"/>
                      </p:to>
                    </p:set>
                    <p:animEffect transition="in" filter="fade">
                      <p:cBhvr>
                        <p:cTn dur="1000"/>
                        <p:tgtEl>
                          <p:spTgt spid="1029"/>
                        </p:tgtEl>
                      </p:cBhvr>
                    </p:animEffect>
                    <p:anim calcmode="lin" valueType="num">
                      <p:cBhvr>
                        <p:cTn dur="1000" fill="hold"/>
                        <p:tgtEl>
                          <p:spTgt spid="1029"/>
                        </p:tgtEl>
                        <p:attrNameLst>
                          <p:attrName>ppt_x</p:attrName>
                        </p:attrNameLst>
                      </p:cBhvr>
                      <p:tavLst>
                        <p:tav tm="0">
                          <p:val>
                            <p:strVal val="#ppt_x"/>
                          </p:val>
                        </p:tav>
                        <p:tav tm="100000">
                          <p:val>
                            <p:strVal val="#ppt_x"/>
                          </p:val>
                        </p:tav>
                      </p:tavLst>
                    </p:anim>
                    <p:anim calcmode="lin" valueType="num">
                      <p:cBhvr>
                        <p:cTn dur="900" decel="100000" fill="hold"/>
                        <p:tgtEl>
                          <p:spTgt spid="1029"/>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1029"/>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9"/>
                        </p:tgtEl>
                        <p:attrNameLst>
                          <p:attrName>style.visibility</p:attrName>
                        </p:attrNameLst>
                      </p:cBhvr>
                      <p:to>
                        <p:strVal val="visible"/>
                      </p:to>
                    </p:set>
                    <p:animEffect transition="in" filter="fade">
                      <p:cBhvr>
                        <p:cTn dur="1000"/>
                        <p:tgtEl>
                          <p:spTgt spid="1029"/>
                        </p:tgtEl>
                      </p:cBhvr>
                    </p:animEffect>
                    <p:anim calcmode="lin" valueType="num">
                      <p:cBhvr>
                        <p:cTn dur="1000" fill="hold"/>
                        <p:tgtEl>
                          <p:spTgt spid="1029"/>
                        </p:tgtEl>
                        <p:attrNameLst>
                          <p:attrName>ppt_x</p:attrName>
                        </p:attrNameLst>
                      </p:cBhvr>
                      <p:tavLst>
                        <p:tav tm="0">
                          <p:val>
                            <p:strVal val="#ppt_x"/>
                          </p:val>
                        </p:tav>
                        <p:tav tm="100000">
                          <p:val>
                            <p:strVal val="#ppt_x"/>
                          </p:val>
                        </p:tav>
                      </p:tavLst>
                    </p:anim>
                    <p:anim calcmode="lin" valueType="num">
                      <p:cBhvr>
                        <p:cTn dur="900" decel="100000" fill="hold"/>
                        <p:tgtEl>
                          <p:spTgt spid="1029"/>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1029"/>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9"/>
                        </p:tgtEl>
                        <p:attrNameLst>
                          <p:attrName>style.visibility</p:attrName>
                        </p:attrNameLst>
                      </p:cBhvr>
                      <p:to>
                        <p:strVal val="visible"/>
                      </p:to>
                    </p:set>
                    <p:animEffect transition="in" filter="fade">
                      <p:cBhvr>
                        <p:cTn dur="1000"/>
                        <p:tgtEl>
                          <p:spTgt spid="1029"/>
                        </p:tgtEl>
                      </p:cBhvr>
                    </p:animEffect>
                    <p:anim calcmode="lin" valueType="num">
                      <p:cBhvr>
                        <p:cTn dur="1000" fill="hold"/>
                        <p:tgtEl>
                          <p:spTgt spid="1029"/>
                        </p:tgtEl>
                        <p:attrNameLst>
                          <p:attrName>ppt_x</p:attrName>
                        </p:attrNameLst>
                      </p:cBhvr>
                      <p:tavLst>
                        <p:tav tm="0">
                          <p:val>
                            <p:strVal val="#ppt_x"/>
                          </p:val>
                        </p:tav>
                        <p:tav tm="100000">
                          <p:val>
                            <p:strVal val="#ppt_x"/>
                          </p:val>
                        </p:tav>
                      </p:tavLst>
                    </p:anim>
                    <p:anim calcmode="lin" valueType="num">
                      <p:cBhvr>
                        <p:cTn dur="900" decel="100000" fill="hold"/>
                        <p:tgtEl>
                          <p:spTgt spid="1029"/>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1029"/>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9"/>
                        </p:tgtEl>
                        <p:attrNameLst>
                          <p:attrName>style.visibility</p:attrName>
                        </p:attrNameLst>
                      </p:cBhvr>
                      <p:to>
                        <p:strVal val="visible"/>
                      </p:to>
                    </p:set>
                    <p:animEffect transition="in" filter="fade">
                      <p:cBhvr>
                        <p:cTn dur="1000"/>
                        <p:tgtEl>
                          <p:spTgt spid="1029"/>
                        </p:tgtEl>
                      </p:cBhvr>
                    </p:animEffect>
                    <p:anim calcmode="lin" valueType="num">
                      <p:cBhvr>
                        <p:cTn dur="1000" fill="hold"/>
                        <p:tgtEl>
                          <p:spTgt spid="1029"/>
                        </p:tgtEl>
                        <p:attrNameLst>
                          <p:attrName>ppt_x</p:attrName>
                        </p:attrNameLst>
                      </p:cBhvr>
                      <p:tavLst>
                        <p:tav tm="0">
                          <p:val>
                            <p:strVal val="#ppt_x"/>
                          </p:val>
                        </p:tav>
                        <p:tav tm="100000">
                          <p:val>
                            <p:strVal val="#ppt_x"/>
                          </p:val>
                        </p:tav>
                      </p:tavLst>
                    </p:anim>
                    <p:anim calcmode="lin" valueType="num">
                      <p:cBhvr>
                        <p:cTn dur="900" decel="100000" fill="hold"/>
                        <p:tgtEl>
                          <p:spTgt spid="1029"/>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1029"/>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9"/>
                        </p:tgtEl>
                        <p:attrNameLst>
                          <p:attrName>style.visibility</p:attrName>
                        </p:attrNameLst>
                      </p:cBhvr>
                      <p:to>
                        <p:strVal val="visible"/>
                      </p:to>
                    </p:set>
                    <p:animEffect transition="in" filter="fade">
                      <p:cBhvr>
                        <p:cTn dur="1000"/>
                        <p:tgtEl>
                          <p:spTgt spid="1029"/>
                        </p:tgtEl>
                      </p:cBhvr>
                    </p:animEffect>
                    <p:anim calcmode="lin" valueType="num">
                      <p:cBhvr>
                        <p:cTn dur="1000" fill="hold"/>
                        <p:tgtEl>
                          <p:spTgt spid="1029"/>
                        </p:tgtEl>
                        <p:attrNameLst>
                          <p:attrName>ppt_x</p:attrName>
                        </p:attrNameLst>
                      </p:cBhvr>
                      <p:tavLst>
                        <p:tav tm="0">
                          <p:val>
                            <p:strVal val="#ppt_x"/>
                          </p:val>
                        </p:tav>
                        <p:tav tm="100000">
                          <p:val>
                            <p:strVal val="#ppt_x"/>
                          </p:val>
                        </p:tav>
                      </p:tavLst>
                    </p:anim>
                    <p:anim calcmode="lin" valueType="num">
                      <p:cBhvr>
                        <p:cTn dur="900" decel="100000" fill="hold"/>
                        <p:tgtEl>
                          <p:spTgt spid="1029"/>
                        </p:tgtEl>
                        <p:attrNameLst>
                          <p:attrName>ppt_y</p:attrName>
                        </p:attrNameLst>
                      </p:cBhvr>
                      <p:tavLst>
                        <p:tav tm="0">
                          <p:val>
                            <p:strVal val="#ppt_y+1"/>
                          </p:val>
                        </p:tav>
                        <p:tav tm="100000">
                          <p:val>
                            <p:strVal val="#ppt_y-.03"/>
                          </p:val>
                        </p:tav>
                      </p:tavLst>
                    </p:anim>
                    <p:anim calcmode="lin" valueType="num">
                      <p:cBhvr>
                        <p:cTn dur="100" accel="100000" fill="hold">
                          <p:stCondLst>
                            <p:cond delay="900"/>
                          </p:stCondLst>
                        </p:cTn>
                        <p:tgtEl>
                          <p:spTgt spid="1029"/>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Century Schoolbook" pitchFamily="18" charset="0"/>
        </a:defRPr>
      </a:lvl2pPr>
      <a:lvl3pPr algn="l" rtl="0" eaLnBrk="1" fontAlgn="base" hangingPunct="1">
        <a:spcBef>
          <a:spcPct val="0"/>
        </a:spcBef>
        <a:spcAft>
          <a:spcPct val="0"/>
        </a:spcAft>
        <a:defRPr sz="3000">
          <a:solidFill>
            <a:schemeClr val="tx2"/>
          </a:solidFill>
          <a:latin typeface="Century Schoolbook" pitchFamily="18" charset="0"/>
        </a:defRPr>
      </a:lvl3pPr>
      <a:lvl4pPr algn="l" rtl="0" eaLnBrk="1" fontAlgn="base" hangingPunct="1">
        <a:spcBef>
          <a:spcPct val="0"/>
        </a:spcBef>
        <a:spcAft>
          <a:spcPct val="0"/>
        </a:spcAft>
        <a:defRPr sz="3000">
          <a:solidFill>
            <a:schemeClr val="tx2"/>
          </a:solidFill>
          <a:latin typeface="Century Schoolbook" pitchFamily="18" charset="0"/>
        </a:defRPr>
      </a:lvl4pPr>
      <a:lvl5pPr algn="l" rtl="0" eaLnBrk="1" fontAlgn="base" hangingPunct="1">
        <a:spcBef>
          <a:spcPct val="0"/>
        </a:spcBef>
        <a:spcAft>
          <a:spcPct val="0"/>
        </a:spcAft>
        <a:defRPr sz="3000">
          <a:solidFill>
            <a:schemeClr val="tx2"/>
          </a:solidFill>
          <a:latin typeface="Century Schoolbook" pitchFamily="18" charset="0"/>
        </a:defRPr>
      </a:lvl5pPr>
      <a:lvl6pPr marL="457200" algn="l" rtl="0" eaLnBrk="1" fontAlgn="base" hangingPunct="1">
        <a:spcBef>
          <a:spcPct val="0"/>
        </a:spcBef>
        <a:spcAft>
          <a:spcPct val="0"/>
        </a:spcAft>
        <a:defRPr sz="3000">
          <a:solidFill>
            <a:schemeClr val="tx2"/>
          </a:solidFill>
          <a:latin typeface="Century Schoolbook" pitchFamily="18" charset="0"/>
        </a:defRPr>
      </a:lvl6pPr>
      <a:lvl7pPr marL="914400" algn="l" rtl="0" eaLnBrk="1" fontAlgn="base" hangingPunct="1">
        <a:spcBef>
          <a:spcPct val="0"/>
        </a:spcBef>
        <a:spcAft>
          <a:spcPct val="0"/>
        </a:spcAft>
        <a:defRPr sz="3000">
          <a:solidFill>
            <a:schemeClr val="tx2"/>
          </a:solidFill>
          <a:latin typeface="Century Schoolbook" pitchFamily="18" charset="0"/>
        </a:defRPr>
      </a:lvl7pPr>
      <a:lvl8pPr marL="1371600" algn="l" rtl="0" eaLnBrk="1" fontAlgn="base" hangingPunct="1">
        <a:spcBef>
          <a:spcPct val="0"/>
        </a:spcBef>
        <a:spcAft>
          <a:spcPct val="0"/>
        </a:spcAft>
        <a:defRPr sz="3000">
          <a:solidFill>
            <a:schemeClr val="tx2"/>
          </a:solidFill>
          <a:latin typeface="Century Schoolbook" pitchFamily="18" charset="0"/>
        </a:defRPr>
      </a:lvl8pPr>
      <a:lvl9pPr marL="1828800" algn="l" rtl="0" eaLnBrk="1" fontAlgn="base" hangingPunct="1">
        <a:spcBef>
          <a:spcPct val="0"/>
        </a:spcBef>
        <a:spcAft>
          <a:spcPct val="0"/>
        </a:spcAft>
        <a:defRPr sz="3000">
          <a:solidFill>
            <a:schemeClr val="tx2"/>
          </a:solidFill>
          <a:latin typeface="Century Schoolbook" pitchFamily="18" charset="0"/>
        </a:defRPr>
      </a:lvl9pPr>
    </p:titleStyle>
    <p:body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313" y="3276600"/>
            <a:ext cx="5157787" cy="2525713"/>
          </a:xfrm>
        </p:spPr>
        <p:txBody>
          <a:bodyPr wrap="square" lIns="91440" tIns="45720" rIns="91440" bIns="45720" numCol="1" anchorCtr="0" compatLnSpc="1">
            <a:prstTxWarp prst="textNoShape">
              <a:avLst/>
            </a:prstTxWarp>
            <a:noAutofit/>
          </a:bodyPr>
          <a:lstStyle/>
          <a:p>
            <a:pPr algn="ctr" eaLnBrk="1" hangingPunct="1">
              <a:defRPr/>
            </a:pPr>
            <a:r>
              <a:rPr lang="pt-BR" sz="5000" cap="none" dirty="0" smtClean="0">
                <a:solidFill>
                  <a:srgbClr val="008000"/>
                </a:solidFill>
                <a:effectLst>
                  <a:outerShdw blurRad="38100" dist="38100" dir="2700000" algn="tl">
                    <a:srgbClr val="C0C0C0"/>
                  </a:outerShdw>
                </a:effectLst>
              </a:rPr>
              <a:t>GUIA PARA ELABORAÇÃO DE TERMO DE REFERÊNCIA</a:t>
            </a:r>
          </a:p>
        </p:txBody>
      </p:sp>
      <p:sp>
        <p:nvSpPr>
          <p:cNvPr id="12291" name="Subtitle 2"/>
          <p:cNvSpPr>
            <a:spLocks noGrp="1"/>
          </p:cNvSpPr>
          <p:nvPr>
            <p:ph type="subTitle" idx="1"/>
          </p:nvPr>
        </p:nvSpPr>
        <p:spPr>
          <a:xfrm>
            <a:off x="1700213" y="6443663"/>
            <a:ext cx="4629150" cy="1828800"/>
          </a:xfrm>
        </p:spPr>
        <p:txBody>
          <a:bodyPr/>
          <a:lstStyle/>
          <a:p>
            <a:pPr eaLnBrk="1" hangingPunct="1"/>
            <a:endParaRPr lang="pt-BR" smtClean="0"/>
          </a:p>
          <a:p>
            <a:pPr eaLnBrk="1" hangingPunct="1"/>
            <a:r>
              <a:rPr lang="pt-BR" smtClean="0"/>
              <a:t>Itens que qualquer professor deverá saber para fazer uma compra segura e tranquila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par>
                                <p:cTn id="8" presetID="2" presetClass="entr" presetSubtype="4" fill="hold"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 calcmode="lin" valueType="num">
                                      <p:cBhvr additive="base">
                                        <p:cTn id="10"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pt-BR" sz="2700" cap="none" dirty="0" smtClean="0"/>
              <a:t>DESCRIÇÃO DO OBJETO:</a:t>
            </a:r>
            <a:br>
              <a:rPr lang="pt-BR" sz="2700" cap="none" dirty="0" smtClean="0"/>
            </a:br>
            <a:r>
              <a:rPr lang="pt-BR" sz="2700" cap="none" dirty="0" smtClean="0"/>
              <a:t>COMO ESPECIFICAR </a:t>
            </a:r>
            <a:r>
              <a:rPr lang="pt-BR" sz="2700" cap="none" dirty="0" smtClean="0">
                <a:solidFill>
                  <a:schemeClr val="accent1">
                    <a:lumMod val="75000"/>
                  </a:schemeClr>
                </a:solidFill>
              </a:rPr>
              <a:t>VIDRARIAS</a:t>
            </a:r>
          </a:p>
        </p:txBody>
      </p:sp>
      <p:sp>
        <p:nvSpPr>
          <p:cNvPr id="20483" name="Content Placeholder 2"/>
          <p:cNvSpPr>
            <a:spLocks noGrp="1"/>
          </p:cNvSpPr>
          <p:nvPr>
            <p:ph sz="quarter" idx="1"/>
          </p:nvPr>
        </p:nvSpPr>
        <p:spPr>
          <a:xfrm>
            <a:off x="333375" y="1619250"/>
            <a:ext cx="5965825" cy="6497638"/>
          </a:xfrm>
        </p:spPr>
        <p:txBody>
          <a:bodyPr/>
          <a:lstStyle/>
          <a:p>
            <a:pPr eaLnBrk="1" hangingPunct="1"/>
            <a:r>
              <a:rPr lang="pt-BR" smtClean="0"/>
              <a:t>Para especificar  bem vidrarias informar:</a:t>
            </a:r>
          </a:p>
          <a:p>
            <a:pPr eaLnBrk="1" hangingPunct="1"/>
            <a:endParaRPr lang="pt-BR" sz="700" smtClean="0"/>
          </a:p>
          <a:p>
            <a:pPr lvl="1" eaLnBrk="1" hangingPunct="1"/>
            <a:r>
              <a:rPr lang="pt-BR" sz="2000" smtClean="0"/>
              <a:t>Sustentabilidade (se é ou não sustentável);</a:t>
            </a:r>
          </a:p>
          <a:p>
            <a:pPr lvl="1" eaLnBrk="1" hangingPunct="1"/>
            <a:r>
              <a:rPr lang="pt-BR" sz="2000" smtClean="0"/>
              <a:t>Descrição do item. Ex.: BALÃO LABORATÓRIO;</a:t>
            </a:r>
          </a:p>
          <a:p>
            <a:pPr lvl="1" eaLnBrk="1" hangingPunct="1"/>
            <a:r>
              <a:rPr lang="pt-BR" sz="2000" smtClean="0"/>
              <a:t>Material (de que é feito). Ex.: VIDRO BOROSILICATO TRANSPARENTE;</a:t>
            </a:r>
          </a:p>
          <a:p>
            <a:pPr lvl="1" eaLnBrk="1" hangingPunct="1"/>
            <a:r>
              <a:rPr lang="pt-BR" sz="2000" smtClean="0"/>
              <a:t>Especificações do material. Ex.: FUNDO CHATO;</a:t>
            </a:r>
          </a:p>
          <a:p>
            <a:pPr lvl="1" eaLnBrk="1" hangingPunct="1"/>
            <a:r>
              <a:rPr lang="pt-BR" sz="2000" smtClean="0"/>
              <a:t>Capacidade. Ex.: 250 ML;</a:t>
            </a:r>
          </a:p>
          <a:p>
            <a:pPr lvl="1" eaLnBrk="1" hangingPunct="1"/>
            <a:r>
              <a:rPr lang="pt-BR" sz="2000" smtClean="0"/>
              <a:t>Dimensões. Ex.: 40 MM, 24 MM;</a:t>
            </a:r>
          </a:p>
          <a:p>
            <a:pPr lvl="1" eaLnBrk="1" hangingPunct="1"/>
            <a:r>
              <a:rPr lang="pt-BR" sz="2000" smtClean="0"/>
              <a:t>Utilização. Ex.: SÍNTESE CIÊNCIA ORGÂNICA;</a:t>
            </a:r>
          </a:p>
          <a:p>
            <a:pPr lvl="1" eaLnBrk="1" hangingPunct="1"/>
            <a:r>
              <a:rPr lang="pt-BR" sz="2000" smtClean="0"/>
              <a:t>Detalhes específicos aos itens. Ex.: PAREDE REFORÇADA PARA VÁCUO;</a:t>
            </a:r>
          </a:p>
          <a:p>
            <a:pPr lvl="1" eaLnBrk="1" hangingPunct="1"/>
            <a:r>
              <a:rPr lang="pt-BR" sz="2000" smtClean="0"/>
              <a:t>Unidade de Fornecimento (como é fornecido usualmente no mercado). Ex.: 1 (UMA) CAIXA COM 10 (DEZ) UNIDADES.</a:t>
            </a:r>
          </a:p>
          <a:p>
            <a:pPr eaLnBrk="1" hangingPunct="1"/>
            <a:endParaRPr lang="pt-BR" sz="2000" smtClean="0"/>
          </a:p>
          <a:p>
            <a:pPr eaLnBrk="1" hangingPunct="1"/>
            <a:endParaRPr lang="pt-BR" smtClean="0"/>
          </a:p>
          <a:p>
            <a:pPr lvl="1" eaLnBrk="1" hangingPunct="1"/>
            <a:endParaRPr lang="pt-BR" smtClean="0"/>
          </a:p>
          <a:p>
            <a:pPr eaLnBrk="1" hangingPunct="1"/>
            <a:endParaRPr lang="pt-BR" smtClean="0"/>
          </a:p>
          <a:p>
            <a:pPr eaLnBrk="1" hangingPunct="1"/>
            <a:endParaRPr lang="pt-BR" smtClean="0"/>
          </a:p>
          <a:p>
            <a:pPr eaLnBrk="1" hangingPunct="1"/>
            <a:endParaRPr lang="pt-BR" smtClean="0"/>
          </a:p>
          <a:p>
            <a:pPr eaLnBrk="1" hangingPunct="1"/>
            <a:endParaRPr lang="pt-BR" smtClean="0"/>
          </a:p>
          <a:p>
            <a:pPr eaLnBrk="1" hangingPunct="1"/>
            <a:endParaRPr lang="pt-BR" smtClean="0"/>
          </a:p>
          <a:p>
            <a:pPr eaLnBrk="1" hangingPunct="1"/>
            <a:endParaRPr lang="pt-B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7" presetClass="entr" presetSubtype="0" fill="hold" nodeType="with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fade">
                                      <p:cBhvr>
                                        <p:cTn id="12" dur="1000"/>
                                        <p:tgtEl>
                                          <p:spTgt spid="20483">
                                            <p:txEl>
                                              <p:pRg st="0" end="0"/>
                                            </p:txEl>
                                          </p:spTgt>
                                        </p:tgtEl>
                                      </p:cBhvr>
                                    </p:animEffect>
                                    <p:anim calcmode="lin" valueType="num">
                                      <p:cBhvr>
                                        <p:cTn id="13"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2048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0483">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20483">
                                            <p:txEl>
                                              <p:pRg st="2" end="2"/>
                                            </p:txEl>
                                          </p:spTgt>
                                        </p:tgtEl>
                                        <p:attrNameLst>
                                          <p:attrName>style.visibility</p:attrName>
                                        </p:attrNameLst>
                                      </p:cBhvr>
                                      <p:to>
                                        <p:strVal val="visible"/>
                                      </p:to>
                                    </p:set>
                                    <p:animEffect transition="in" filter="fade">
                                      <p:cBhvr>
                                        <p:cTn id="18" dur="1000"/>
                                        <p:tgtEl>
                                          <p:spTgt spid="20483">
                                            <p:txEl>
                                              <p:pRg st="2" end="2"/>
                                            </p:txEl>
                                          </p:spTgt>
                                        </p:tgtEl>
                                      </p:cBhvr>
                                    </p:animEffect>
                                    <p:anim calcmode="lin" valueType="num">
                                      <p:cBhvr>
                                        <p:cTn id="19"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20483">
                                            <p:txEl>
                                              <p:pRg st="2" end="2"/>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0483">
                                            <p:txEl>
                                              <p:pRg st="2" end="2"/>
                                            </p:txEl>
                                          </p:spTgt>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0"/>
                                  </p:stCondLst>
                                  <p:childTnLst>
                                    <p:set>
                                      <p:cBhvr>
                                        <p:cTn id="23" dur="1" fill="hold">
                                          <p:stCondLst>
                                            <p:cond delay="0"/>
                                          </p:stCondLst>
                                        </p:cTn>
                                        <p:tgtEl>
                                          <p:spTgt spid="20483">
                                            <p:txEl>
                                              <p:pRg st="3" end="3"/>
                                            </p:txEl>
                                          </p:spTgt>
                                        </p:tgtEl>
                                        <p:attrNameLst>
                                          <p:attrName>style.visibility</p:attrName>
                                        </p:attrNameLst>
                                      </p:cBhvr>
                                      <p:to>
                                        <p:strVal val="visible"/>
                                      </p:to>
                                    </p:set>
                                    <p:animEffect transition="in" filter="fade">
                                      <p:cBhvr>
                                        <p:cTn id="24" dur="1000"/>
                                        <p:tgtEl>
                                          <p:spTgt spid="20483">
                                            <p:txEl>
                                              <p:pRg st="3" end="3"/>
                                            </p:txEl>
                                          </p:spTgt>
                                        </p:tgtEl>
                                      </p:cBhvr>
                                    </p:animEffect>
                                    <p:anim calcmode="lin" valueType="num">
                                      <p:cBhvr>
                                        <p:cTn id="25"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20483">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20483">
                                            <p:txEl>
                                              <p:pRg st="3" end="3"/>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20483">
                                            <p:txEl>
                                              <p:pRg st="4" end="4"/>
                                            </p:txEl>
                                          </p:spTgt>
                                        </p:tgtEl>
                                        <p:attrNameLst>
                                          <p:attrName>style.visibility</p:attrName>
                                        </p:attrNameLst>
                                      </p:cBhvr>
                                      <p:to>
                                        <p:strVal val="visible"/>
                                      </p:to>
                                    </p:set>
                                    <p:animEffect transition="in" filter="fade">
                                      <p:cBhvr>
                                        <p:cTn id="30" dur="1000"/>
                                        <p:tgtEl>
                                          <p:spTgt spid="20483">
                                            <p:txEl>
                                              <p:pRg st="4" end="4"/>
                                            </p:txEl>
                                          </p:spTgt>
                                        </p:tgtEl>
                                      </p:cBhvr>
                                    </p:animEffect>
                                    <p:anim calcmode="lin" valueType="num">
                                      <p:cBhvr>
                                        <p:cTn id="31"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20483">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0483">
                                            <p:txEl>
                                              <p:pRg st="4" end="4"/>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20483">
                                            <p:txEl>
                                              <p:pRg st="5" end="5"/>
                                            </p:txEl>
                                          </p:spTgt>
                                        </p:tgtEl>
                                        <p:attrNameLst>
                                          <p:attrName>style.visibility</p:attrName>
                                        </p:attrNameLst>
                                      </p:cBhvr>
                                      <p:to>
                                        <p:strVal val="visible"/>
                                      </p:to>
                                    </p:set>
                                    <p:animEffect transition="in" filter="fade">
                                      <p:cBhvr>
                                        <p:cTn id="36" dur="1000"/>
                                        <p:tgtEl>
                                          <p:spTgt spid="20483">
                                            <p:txEl>
                                              <p:pRg st="5" end="5"/>
                                            </p:txEl>
                                          </p:spTgt>
                                        </p:tgtEl>
                                      </p:cBhvr>
                                    </p:animEffect>
                                    <p:anim calcmode="lin" valueType="num">
                                      <p:cBhvr>
                                        <p:cTn id="37" dur="10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20483">
                                            <p:txEl>
                                              <p:pRg st="5" end="5"/>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20483">
                                            <p:txEl>
                                              <p:pRg st="5" end="5"/>
                                            </p:txEl>
                                          </p:spTgt>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20483">
                                            <p:txEl>
                                              <p:pRg st="6" end="6"/>
                                            </p:txEl>
                                          </p:spTgt>
                                        </p:tgtEl>
                                        <p:attrNameLst>
                                          <p:attrName>style.visibility</p:attrName>
                                        </p:attrNameLst>
                                      </p:cBhvr>
                                      <p:to>
                                        <p:strVal val="visible"/>
                                      </p:to>
                                    </p:set>
                                    <p:animEffect transition="in" filter="fade">
                                      <p:cBhvr>
                                        <p:cTn id="42" dur="1000"/>
                                        <p:tgtEl>
                                          <p:spTgt spid="20483">
                                            <p:txEl>
                                              <p:pRg st="6" end="6"/>
                                            </p:txEl>
                                          </p:spTgt>
                                        </p:tgtEl>
                                      </p:cBhvr>
                                    </p:animEffect>
                                    <p:anim calcmode="lin" valueType="num">
                                      <p:cBhvr>
                                        <p:cTn id="43" dur="10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20483">
                                            <p:txEl>
                                              <p:pRg st="6" end="6"/>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0483">
                                            <p:txEl>
                                              <p:pRg st="6" end="6"/>
                                            </p:txEl>
                                          </p:spTgt>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0"/>
                                  </p:stCondLst>
                                  <p:childTnLst>
                                    <p:set>
                                      <p:cBhvr>
                                        <p:cTn id="47" dur="1" fill="hold">
                                          <p:stCondLst>
                                            <p:cond delay="0"/>
                                          </p:stCondLst>
                                        </p:cTn>
                                        <p:tgtEl>
                                          <p:spTgt spid="20483">
                                            <p:txEl>
                                              <p:pRg st="7" end="7"/>
                                            </p:txEl>
                                          </p:spTgt>
                                        </p:tgtEl>
                                        <p:attrNameLst>
                                          <p:attrName>style.visibility</p:attrName>
                                        </p:attrNameLst>
                                      </p:cBhvr>
                                      <p:to>
                                        <p:strVal val="visible"/>
                                      </p:to>
                                    </p:set>
                                    <p:animEffect transition="in" filter="fade">
                                      <p:cBhvr>
                                        <p:cTn id="48" dur="1000"/>
                                        <p:tgtEl>
                                          <p:spTgt spid="20483">
                                            <p:txEl>
                                              <p:pRg st="7" end="7"/>
                                            </p:txEl>
                                          </p:spTgt>
                                        </p:tgtEl>
                                      </p:cBhvr>
                                    </p:animEffect>
                                    <p:anim calcmode="lin" valueType="num">
                                      <p:cBhvr>
                                        <p:cTn id="49" dur="1000" fill="hold"/>
                                        <p:tgtEl>
                                          <p:spTgt spid="20483">
                                            <p:txEl>
                                              <p:pRg st="7" end="7"/>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20483">
                                            <p:txEl>
                                              <p:pRg st="7" end="7"/>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20483">
                                            <p:txEl>
                                              <p:pRg st="7" end="7"/>
                                            </p:txEl>
                                          </p:spTgt>
                                        </p:tgtEl>
                                        <p:attrNameLst>
                                          <p:attrName>ppt_y</p:attrName>
                                        </p:attrNameLst>
                                      </p:cBhvr>
                                      <p:tavLst>
                                        <p:tav tm="0">
                                          <p:val>
                                            <p:strVal val="#ppt_y-.03"/>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20483">
                                            <p:txEl>
                                              <p:pRg st="8" end="8"/>
                                            </p:txEl>
                                          </p:spTgt>
                                        </p:tgtEl>
                                        <p:attrNameLst>
                                          <p:attrName>style.visibility</p:attrName>
                                        </p:attrNameLst>
                                      </p:cBhvr>
                                      <p:to>
                                        <p:strVal val="visible"/>
                                      </p:to>
                                    </p:set>
                                    <p:animEffect transition="in" filter="fade">
                                      <p:cBhvr>
                                        <p:cTn id="54" dur="1000"/>
                                        <p:tgtEl>
                                          <p:spTgt spid="20483">
                                            <p:txEl>
                                              <p:pRg st="8" end="8"/>
                                            </p:txEl>
                                          </p:spTgt>
                                        </p:tgtEl>
                                      </p:cBhvr>
                                    </p:animEffect>
                                    <p:anim calcmode="lin" valueType="num">
                                      <p:cBhvr>
                                        <p:cTn id="55" dur="1000" fill="hold"/>
                                        <p:tgtEl>
                                          <p:spTgt spid="20483">
                                            <p:txEl>
                                              <p:pRg st="8" end="8"/>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20483">
                                            <p:txEl>
                                              <p:pRg st="8" end="8"/>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0483">
                                            <p:txEl>
                                              <p:pRg st="8" end="8"/>
                                            </p:txEl>
                                          </p:spTgt>
                                        </p:tgtEl>
                                        <p:attrNameLst>
                                          <p:attrName>ppt_y</p:attrName>
                                        </p:attrNameLst>
                                      </p:cBhvr>
                                      <p:tavLst>
                                        <p:tav tm="0">
                                          <p:val>
                                            <p:strVal val="#ppt_y-.03"/>
                                          </p:val>
                                        </p:tav>
                                        <p:tav tm="100000">
                                          <p:val>
                                            <p:strVal val="#ppt_y"/>
                                          </p:val>
                                        </p:tav>
                                      </p:tavLst>
                                    </p:anim>
                                  </p:childTnLst>
                                </p:cTn>
                              </p:par>
                              <p:par>
                                <p:cTn id="58" presetID="37" presetClass="entr" presetSubtype="0" fill="hold" nodeType="withEffect">
                                  <p:stCondLst>
                                    <p:cond delay="0"/>
                                  </p:stCondLst>
                                  <p:childTnLst>
                                    <p:set>
                                      <p:cBhvr>
                                        <p:cTn id="59" dur="1" fill="hold">
                                          <p:stCondLst>
                                            <p:cond delay="0"/>
                                          </p:stCondLst>
                                        </p:cTn>
                                        <p:tgtEl>
                                          <p:spTgt spid="20483">
                                            <p:txEl>
                                              <p:pRg st="9" end="9"/>
                                            </p:txEl>
                                          </p:spTgt>
                                        </p:tgtEl>
                                        <p:attrNameLst>
                                          <p:attrName>style.visibility</p:attrName>
                                        </p:attrNameLst>
                                      </p:cBhvr>
                                      <p:to>
                                        <p:strVal val="visible"/>
                                      </p:to>
                                    </p:set>
                                    <p:animEffect transition="in" filter="fade">
                                      <p:cBhvr>
                                        <p:cTn id="60" dur="1000"/>
                                        <p:tgtEl>
                                          <p:spTgt spid="20483">
                                            <p:txEl>
                                              <p:pRg st="9" end="9"/>
                                            </p:txEl>
                                          </p:spTgt>
                                        </p:tgtEl>
                                      </p:cBhvr>
                                    </p:animEffect>
                                    <p:anim calcmode="lin" valueType="num">
                                      <p:cBhvr>
                                        <p:cTn id="61" dur="1000" fill="hold"/>
                                        <p:tgtEl>
                                          <p:spTgt spid="20483">
                                            <p:txEl>
                                              <p:pRg st="9" end="9"/>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20483">
                                            <p:txEl>
                                              <p:pRg st="9" end="9"/>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0483">
                                            <p:txEl>
                                              <p:pRg st="9" end="9"/>
                                            </p:txEl>
                                          </p:spTgt>
                                        </p:tgtEl>
                                        <p:attrNameLst>
                                          <p:attrName>ppt_y</p:attrName>
                                        </p:attrNameLst>
                                      </p:cBhvr>
                                      <p:tavLst>
                                        <p:tav tm="0">
                                          <p:val>
                                            <p:strVal val="#ppt_y-.03"/>
                                          </p:val>
                                        </p:tav>
                                        <p:tav tm="100000">
                                          <p:val>
                                            <p:strVal val="#ppt_y"/>
                                          </p:val>
                                        </p:tav>
                                      </p:tavLst>
                                    </p:anim>
                                  </p:childTnLst>
                                </p:cTn>
                              </p:par>
                              <p:par>
                                <p:cTn id="64" presetID="37" presetClass="entr" presetSubtype="0" fill="hold" nodeType="withEffect">
                                  <p:stCondLst>
                                    <p:cond delay="0"/>
                                  </p:stCondLst>
                                  <p:childTnLst>
                                    <p:set>
                                      <p:cBhvr>
                                        <p:cTn id="65" dur="1" fill="hold">
                                          <p:stCondLst>
                                            <p:cond delay="0"/>
                                          </p:stCondLst>
                                        </p:cTn>
                                        <p:tgtEl>
                                          <p:spTgt spid="20483">
                                            <p:txEl>
                                              <p:pRg st="10" end="10"/>
                                            </p:txEl>
                                          </p:spTgt>
                                        </p:tgtEl>
                                        <p:attrNameLst>
                                          <p:attrName>style.visibility</p:attrName>
                                        </p:attrNameLst>
                                      </p:cBhvr>
                                      <p:to>
                                        <p:strVal val="visible"/>
                                      </p:to>
                                    </p:set>
                                    <p:animEffect transition="in" filter="fade">
                                      <p:cBhvr>
                                        <p:cTn id="66" dur="1000"/>
                                        <p:tgtEl>
                                          <p:spTgt spid="20483">
                                            <p:txEl>
                                              <p:pRg st="10" end="10"/>
                                            </p:txEl>
                                          </p:spTgt>
                                        </p:tgtEl>
                                      </p:cBhvr>
                                    </p:animEffect>
                                    <p:anim calcmode="lin" valueType="num">
                                      <p:cBhvr>
                                        <p:cTn id="67" dur="1000" fill="hold"/>
                                        <p:tgtEl>
                                          <p:spTgt spid="20483">
                                            <p:txEl>
                                              <p:pRg st="10" end="10"/>
                                            </p:txEl>
                                          </p:spTgt>
                                        </p:tgtEl>
                                        <p:attrNameLst>
                                          <p:attrName>ppt_x</p:attrName>
                                        </p:attrNameLst>
                                      </p:cBhvr>
                                      <p:tavLst>
                                        <p:tav tm="0">
                                          <p:val>
                                            <p:strVal val="#ppt_x"/>
                                          </p:val>
                                        </p:tav>
                                        <p:tav tm="100000">
                                          <p:val>
                                            <p:strVal val="#ppt_x"/>
                                          </p:val>
                                        </p:tav>
                                      </p:tavLst>
                                    </p:anim>
                                    <p:anim calcmode="lin" valueType="num">
                                      <p:cBhvr>
                                        <p:cTn id="68" dur="900" decel="100000" fill="hold"/>
                                        <p:tgtEl>
                                          <p:spTgt spid="20483">
                                            <p:txEl>
                                              <p:pRg st="10" end="10"/>
                                            </p:txEl>
                                          </p:spTgt>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20483">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pt-BR" sz="2700" cap="none" dirty="0" smtClean="0"/>
              <a:t>DESCRIÇÃO DO OBJETO</a:t>
            </a:r>
            <a:br>
              <a:rPr lang="pt-BR" sz="2700" cap="none" dirty="0" smtClean="0"/>
            </a:br>
            <a:r>
              <a:rPr lang="pt-BR" sz="2700" cap="none" dirty="0" smtClean="0"/>
              <a:t>COMO ESPECIFICAR </a:t>
            </a:r>
            <a:r>
              <a:rPr lang="pt-BR" sz="2700" cap="none" dirty="0" smtClean="0">
                <a:solidFill>
                  <a:schemeClr val="accent4">
                    <a:lumMod val="75000"/>
                  </a:schemeClr>
                </a:solidFill>
              </a:rPr>
              <a:t>REAGENTE</a:t>
            </a:r>
          </a:p>
        </p:txBody>
      </p:sp>
      <p:sp>
        <p:nvSpPr>
          <p:cNvPr id="22531" name="Content Placeholder 2"/>
          <p:cNvSpPr>
            <a:spLocks noGrp="1"/>
          </p:cNvSpPr>
          <p:nvPr>
            <p:ph sz="quarter" idx="4294967295"/>
          </p:nvPr>
        </p:nvSpPr>
        <p:spPr>
          <a:xfrm>
            <a:off x="404813" y="1763713"/>
            <a:ext cx="5965825" cy="6497637"/>
          </a:xfrm>
        </p:spPr>
        <p:txBody>
          <a:bodyPr/>
          <a:lstStyle/>
          <a:p>
            <a:pPr eaLnBrk="1" hangingPunct="1">
              <a:defRPr/>
            </a:pPr>
            <a:r>
              <a:rPr lang="pt-BR" dirty="0" smtClean="0"/>
              <a:t>Para especificar  bem reagentes informar:</a:t>
            </a:r>
          </a:p>
          <a:p>
            <a:pPr eaLnBrk="1" hangingPunct="1">
              <a:defRPr/>
            </a:pPr>
            <a:endParaRPr lang="pt-BR" sz="1100" dirty="0" smtClean="0"/>
          </a:p>
          <a:p>
            <a:pPr lvl="1" eaLnBrk="1" hangingPunct="1">
              <a:defRPr/>
            </a:pPr>
            <a:r>
              <a:rPr lang="pt-BR" dirty="0" err="1" smtClean="0"/>
              <a:t>Sutentabilidade</a:t>
            </a:r>
            <a:r>
              <a:rPr lang="pt-BR" dirty="0" smtClean="0"/>
              <a:t> (se o material é considerado Sustentável ou não);</a:t>
            </a:r>
          </a:p>
          <a:p>
            <a:pPr lvl="1" eaLnBrk="1" hangingPunct="1">
              <a:defRPr/>
            </a:pPr>
            <a:r>
              <a:rPr lang="pt-BR" dirty="0" smtClean="0"/>
              <a:t>Descrição do item. Ex.: ÁLCOOL ETÍLICO ABSOLUTO;</a:t>
            </a:r>
          </a:p>
          <a:p>
            <a:pPr lvl="1" eaLnBrk="1" hangingPunct="1">
              <a:defRPr/>
            </a:pPr>
            <a:r>
              <a:rPr lang="pt-BR" dirty="0" smtClean="0"/>
              <a:t>Estado físico. </a:t>
            </a:r>
            <a:r>
              <a:rPr lang="pt-BR" dirty="0" err="1" smtClean="0"/>
              <a:t>Exs</a:t>
            </a:r>
            <a:r>
              <a:rPr lang="pt-BR" dirty="0" smtClean="0"/>
              <a:t>.: LÍQUIDO INCOLOR, PÓ BRANCO CRISTALINO;</a:t>
            </a:r>
          </a:p>
          <a:p>
            <a:pPr lvl="1" eaLnBrk="1" hangingPunct="1">
              <a:defRPr/>
            </a:pPr>
            <a:r>
              <a:rPr lang="pt-BR" dirty="0" smtClean="0"/>
              <a:t>Quantidade (peso molecular). Ex.: G/MOL;</a:t>
            </a:r>
          </a:p>
          <a:p>
            <a:pPr lvl="1" eaLnBrk="1" hangingPunct="1">
              <a:defRPr/>
            </a:pPr>
            <a:r>
              <a:rPr lang="pt-BR" dirty="0" smtClean="0"/>
              <a:t>Fórmula Química. Ex.: C2H5OH;</a:t>
            </a:r>
          </a:p>
          <a:p>
            <a:pPr lvl="1" eaLnBrk="1" hangingPunct="1">
              <a:defRPr/>
            </a:pPr>
            <a:r>
              <a:rPr lang="pt-BR" dirty="0" smtClean="0"/>
              <a:t>Dosagem mínima (grau mínimo de pureza do reagente). Ex.: DOSAGEM MÍN. (ou PUREZA MÍN.) 99%;</a:t>
            </a:r>
          </a:p>
          <a:p>
            <a:pPr lvl="1" eaLnBrk="1" hangingPunct="1">
              <a:defRPr/>
            </a:pPr>
            <a:r>
              <a:rPr lang="pt-BR" dirty="0" smtClean="0"/>
              <a:t>Tipo de Reagente. Ex.: </a:t>
            </a:r>
            <a:r>
              <a:rPr lang="pt-BR" dirty="0" err="1" smtClean="0"/>
              <a:t>P.A.</a:t>
            </a:r>
            <a:r>
              <a:rPr lang="pt-BR" dirty="0" smtClean="0"/>
              <a:t>, </a:t>
            </a:r>
            <a:r>
              <a:rPr lang="pt-BR" dirty="0" err="1" smtClean="0"/>
              <a:t>A.C.S.</a:t>
            </a:r>
            <a:r>
              <a:rPr lang="pt-BR" dirty="0" smtClean="0"/>
              <a:t>, HPLC;</a:t>
            </a:r>
          </a:p>
          <a:p>
            <a:pPr lvl="1" eaLnBrk="1" hangingPunct="1">
              <a:defRPr/>
            </a:pPr>
            <a:r>
              <a:rPr lang="pt-BR" dirty="0" smtClean="0"/>
              <a:t>Nº do CAS </a:t>
            </a:r>
            <a:r>
              <a:rPr lang="pt-BR" dirty="0" smtClean="0">
                <a:solidFill>
                  <a:schemeClr val="accent3">
                    <a:lumMod val="75000"/>
                  </a:schemeClr>
                </a:solidFill>
              </a:rPr>
              <a:t>correto</a:t>
            </a:r>
            <a:r>
              <a:rPr lang="pt-BR" dirty="0" smtClean="0"/>
              <a:t>.</a:t>
            </a:r>
          </a:p>
          <a:p>
            <a:pPr lvl="1" eaLnBrk="1" hangingPunct="1">
              <a:defRPr/>
            </a:pPr>
            <a:endParaRPr lang="pt-BR" dirty="0" smtClean="0"/>
          </a:p>
          <a:p>
            <a:pPr eaLnBrk="1" hangingPunct="1">
              <a:defRPr/>
            </a:pPr>
            <a:endParaRPr lang="pt-BR" dirty="0" smtClean="0"/>
          </a:p>
          <a:p>
            <a:pPr eaLnBrk="1" hangingPunct="1">
              <a:defRPr/>
            </a:pPr>
            <a:endParaRPr lang="pt-BR" dirty="0" smtClean="0"/>
          </a:p>
          <a:p>
            <a:pPr eaLnBrk="1" hangingPunct="1">
              <a:defRPr/>
            </a:pPr>
            <a:endParaRPr lang="pt-BR" dirty="0" smtClean="0"/>
          </a:p>
          <a:p>
            <a:pPr eaLnBrk="1" hangingPunct="1">
              <a:defRPr/>
            </a:pPr>
            <a:endParaRPr lang="pt-BR" dirty="0" smtClean="0"/>
          </a:p>
          <a:p>
            <a:pPr eaLnBrk="1" hangingPunct="1">
              <a:defRPr/>
            </a:pPr>
            <a:endParaRPr lang="pt-BR" dirty="0" smtClean="0"/>
          </a:p>
          <a:p>
            <a:pPr eaLnBrk="1" hangingPunct="1">
              <a:defRPr/>
            </a:pPr>
            <a:endParaRPr lang="pt-B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ppt_w</p:attrName>
                                        </p:attrNameLst>
                                      </p:cBhvr>
                                      <p:tavLst>
                                        <p:tav tm="0">
                                          <p:val>
                                            <p:strVal val="#ppt_w*0.70"/>
                                          </p:val>
                                        </p:tav>
                                        <p:tav tm="100000">
                                          <p:val>
                                            <p:strVal val="#ppt_w"/>
                                          </p:val>
                                        </p:tav>
                                      </p:tavLst>
                                    </p:anim>
                                    <p:anim calcmode="lin" valueType="num">
                                      <p:cBhvr>
                                        <p:cTn id="8" dur="1000" fill="hold"/>
                                        <p:tgtEl>
                                          <p:spTgt spid="22530"/>
                                        </p:tgtEl>
                                        <p:attrNameLst>
                                          <p:attrName>ppt_h</p:attrName>
                                        </p:attrNameLst>
                                      </p:cBhvr>
                                      <p:tavLst>
                                        <p:tav tm="0">
                                          <p:val>
                                            <p:strVal val="#ppt_h"/>
                                          </p:val>
                                        </p:tav>
                                        <p:tav tm="100000">
                                          <p:val>
                                            <p:strVal val="#ppt_h"/>
                                          </p:val>
                                        </p:tav>
                                      </p:tavLst>
                                    </p:anim>
                                    <p:animEffect transition="in" filter="fade">
                                      <p:cBhvr>
                                        <p:cTn id="9" dur="1000"/>
                                        <p:tgtEl>
                                          <p:spTgt spid="22530"/>
                                        </p:tgtEl>
                                      </p:cBhvr>
                                    </p:animEffect>
                                  </p:childTnLst>
                                </p:cTn>
                              </p:par>
                              <p:par>
                                <p:cTn id="10" presetID="37" presetClass="entr" presetSubtype="0" fill="hold" grpId="0" nodeType="with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fade">
                                      <p:cBhvr>
                                        <p:cTn id="12" dur="1000"/>
                                        <p:tgtEl>
                                          <p:spTgt spid="22531">
                                            <p:txEl>
                                              <p:pRg st="0" end="0"/>
                                            </p:txEl>
                                          </p:spTgt>
                                        </p:tgtEl>
                                      </p:cBhvr>
                                    </p:animEffect>
                                    <p:anim calcmode="lin" valueType="num">
                                      <p:cBhvr>
                                        <p:cTn id="13"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22531">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2531">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grpId="0" nodeType="withEffect">
                                  <p:stCondLst>
                                    <p:cond delay="0"/>
                                  </p:stCondLst>
                                  <p:childTnLst>
                                    <p:set>
                                      <p:cBhvr>
                                        <p:cTn id="17" dur="1" fill="hold">
                                          <p:stCondLst>
                                            <p:cond delay="0"/>
                                          </p:stCondLst>
                                        </p:cTn>
                                        <p:tgtEl>
                                          <p:spTgt spid="22531">
                                            <p:txEl>
                                              <p:pRg st="2" end="2"/>
                                            </p:txEl>
                                          </p:spTgt>
                                        </p:tgtEl>
                                        <p:attrNameLst>
                                          <p:attrName>style.visibility</p:attrName>
                                        </p:attrNameLst>
                                      </p:cBhvr>
                                      <p:to>
                                        <p:strVal val="visible"/>
                                      </p:to>
                                    </p:set>
                                    <p:animEffect transition="in" filter="fade">
                                      <p:cBhvr>
                                        <p:cTn id="18" dur="1000"/>
                                        <p:tgtEl>
                                          <p:spTgt spid="22531">
                                            <p:txEl>
                                              <p:pRg st="2" end="2"/>
                                            </p:txEl>
                                          </p:spTgt>
                                        </p:tgtEl>
                                      </p:cBhvr>
                                    </p:animEffect>
                                    <p:anim calcmode="lin" valueType="num">
                                      <p:cBhvr>
                                        <p:cTn id="19"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22531">
                                            <p:txEl>
                                              <p:pRg st="2" end="2"/>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2531">
                                            <p:txEl>
                                              <p:pRg st="2" end="2"/>
                                            </p:txEl>
                                          </p:spTgt>
                                        </p:tgtEl>
                                        <p:attrNameLst>
                                          <p:attrName>ppt_y</p:attrName>
                                        </p:attrNameLst>
                                      </p:cBhvr>
                                      <p:tavLst>
                                        <p:tav tm="0">
                                          <p:val>
                                            <p:strVal val="#ppt_y-.03"/>
                                          </p:val>
                                        </p:tav>
                                        <p:tav tm="100000">
                                          <p:val>
                                            <p:strVal val="#ppt_y"/>
                                          </p:val>
                                        </p:tav>
                                      </p:tavLst>
                                    </p:anim>
                                  </p:childTnLst>
                                </p:cTn>
                              </p:par>
                              <p:par>
                                <p:cTn id="22" presetID="37" presetClass="entr" presetSubtype="0" fill="hold" grpId="0" nodeType="withEffect">
                                  <p:stCondLst>
                                    <p:cond delay="0"/>
                                  </p:stCondLst>
                                  <p:childTnLst>
                                    <p:set>
                                      <p:cBhvr>
                                        <p:cTn id="23" dur="1" fill="hold">
                                          <p:stCondLst>
                                            <p:cond delay="0"/>
                                          </p:stCondLst>
                                        </p:cTn>
                                        <p:tgtEl>
                                          <p:spTgt spid="22531">
                                            <p:txEl>
                                              <p:pRg st="3" end="3"/>
                                            </p:txEl>
                                          </p:spTgt>
                                        </p:tgtEl>
                                        <p:attrNameLst>
                                          <p:attrName>style.visibility</p:attrName>
                                        </p:attrNameLst>
                                      </p:cBhvr>
                                      <p:to>
                                        <p:strVal val="visible"/>
                                      </p:to>
                                    </p:set>
                                    <p:animEffect transition="in" filter="fade">
                                      <p:cBhvr>
                                        <p:cTn id="24" dur="1000"/>
                                        <p:tgtEl>
                                          <p:spTgt spid="22531">
                                            <p:txEl>
                                              <p:pRg st="3" end="3"/>
                                            </p:txEl>
                                          </p:spTgt>
                                        </p:tgtEl>
                                      </p:cBhvr>
                                    </p:animEffect>
                                    <p:anim calcmode="lin" valueType="num">
                                      <p:cBhvr>
                                        <p:cTn id="25"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22531">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22531">
                                            <p:txEl>
                                              <p:pRg st="3" end="3"/>
                                            </p:txEl>
                                          </p:spTgt>
                                        </p:tgtEl>
                                        <p:attrNameLst>
                                          <p:attrName>ppt_y</p:attrName>
                                        </p:attrNameLst>
                                      </p:cBhvr>
                                      <p:tavLst>
                                        <p:tav tm="0">
                                          <p:val>
                                            <p:strVal val="#ppt_y-.03"/>
                                          </p:val>
                                        </p:tav>
                                        <p:tav tm="100000">
                                          <p:val>
                                            <p:strVal val="#ppt_y"/>
                                          </p:val>
                                        </p:tav>
                                      </p:tavLst>
                                    </p:anim>
                                  </p:childTnLst>
                                </p:cTn>
                              </p:par>
                              <p:par>
                                <p:cTn id="28" presetID="37" presetClass="entr" presetSubtype="0" fill="hold" grpId="0" nodeType="withEffect">
                                  <p:stCondLst>
                                    <p:cond delay="0"/>
                                  </p:stCondLst>
                                  <p:childTnLst>
                                    <p:set>
                                      <p:cBhvr>
                                        <p:cTn id="29" dur="1" fill="hold">
                                          <p:stCondLst>
                                            <p:cond delay="0"/>
                                          </p:stCondLst>
                                        </p:cTn>
                                        <p:tgtEl>
                                          <p:spTgt spid="22531">
                                            <p:txEl>
                                              <p:pRg st="4" end="4"/>
                                            </p:txEl>
                                          </p:spTgt>
                                        </p:tgtEl>
                                        <p:attrNameLst>
                                          <p:attrName>style.visibility</p:attrName>
                                        </p:attrNameLst>
                                      </p:cBhvr>
                                      <p:to>
                                        <p:strVal val="visible"/>
                                      </p:to>
                                    </p:set>
                                    <p:animEffect transition="in" filter="fade">
                                      <p:cBhvr>
                                        <p:cTn id="30" dur="1000"/>
                                        <p:tgtEl>
                                          <p:spTgt spid="22531">
                                            <p:txEl>
                                              <p:pRg st="4" end="4"/>
                                            </p:txEl>
                                          </p:spTgt>
                                        </p:tgtEl>
                                      </p:cBhvr>
                                    </p:animEffect>
                                    <p:anim calcmode="lin" valueType="num">
                                      <p:cBhvr>
                                        <p:cTn id="31"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22531">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2531">
                                            <p:txEl>
                                              <p:pRg st="4" end="4"/>
                                            </p:txEl>
                                          </p:spTgt>
                                        </p:tgtEl>
                                        <p:attrNameLst>
                                          <p:attrName>ppt_y</p:attrName>
                                        </p:attrNameLst>
                                      </p:cBhvr>
                                      <p:tavLst>
                                        <p:tav tm="0">
                                          <p:val>
                                            <p:strVal val="#ppt_y-.03"/>
                                          </p:val>
                                        </p:tav>
                                        <p:tav tm="100000">
                                          <p:val>
                                            <p:strVal val="#ppt_y"/>
                                          </p:val>
                                        </p:tav>
                                      </p:tavLst>
                                    </p:anim>
                                  </p:childTnLst>
                                </p:cTn>
                              </p:par>
                              <p:par>
                                <p:cTn id="34" presetID="37" presetClass="entr" presetSubtype="0" fill="hold" grpId="0" nodeType="withEffect">
                                  <p:stCondLst>
                                    <p:cond delay="0"/>
                                  </p:stCondLst>
                                  <p:childTnLst>
                                    <p:set>
                                      <p:cBhvr>
                                        <p:cTn id="35" dur="1" fill="hold">
                                          <p:stCondLst>
                                            <p:cond delay="0"/>
                                          </p:stCondLst>
                                        </p:cTn>
                                        <p:tgtEl>
                                          <p:spTgt spid="22531">
                                            <p:txEl>
                                              <p:pRg st="5" end="5"/>
                                            </p:txEl>
                                          </p:spTgt>
                                        </p:tgtEl>
                                        <p:attrNameLst>
                                          <p:attrName>style.visibility</p:attrName>
                                        </p:attrNameLst>
                                      </p:cBhvr>
                                      <p:to>
                                        <p:strVal val="visible"/>
                                      </p:to>
                                    </p:set>
                                    <p:animEffect transition="in" filter="fade">
                                      <p:cBhvr>
                                        <p:cTn id="36" dur="1000"/>
                                        <p:tgtEl>
                                          <p:spTgt spid="22531">
                                            <p:txEl>
                                              <p:pRg st="5" end="5"/>
                                            </p:txEl>
                                          </p:spTgt>
                                        </p:tgtEl>
                                      </p:cBhvr>
                                    </p:animEffect>
                                    <p:anim calcmode="lin" valueType="num">
                                      <p:cBhvr>
                                        <p:cTn id="37" dur="10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22531">
                                            <p:txEl>
                                              <p:pRg st="5" end="5"/>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22531">
                                            <p:txEl>
                                              <p:pRg st="5" end="5"/>
                                            </p:txEl>
                                          </p:spTgt>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22531">
                                            <p:txEl>
                                              <p:pRg st="6" end="6"/>
                                            </p:txEl>
                                          </p:spTgt>
                                        </p:tgtEl>
                                        <p:attrNameLst>
                                          <p:attrName>style.visibility</p:attrName>
                                        </p:attrNameLst>
                                      </p:cBhvr>
                                      <p:to>
                                        <p:strVal val="visible"/>
                                      </p:to>
                                    </p:set>
                                    <p:animEffect transition="in" filter="fade">
                                      <p:cBhvr>
                                        <p:cTn id="42" dur="1000"/>
                                        <p:tgtEl>
                                          <p:spTgt spid="22531">
                                            <p:txEl>
                                              <p:pRg st="6" end="6"/>
                                            </p:txEl>
                                          </p:spTgt>
                                        </p:tgtEl>
                                      </p:cBhvr>
                                    </p:animEffect>
                                    <p:anim calcmode="lin" valueType="num">
                                      <p:cBhvr>
                                        <p:cTn id="43" dur="10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22531">
                                            <p:txEl>
                                              <p:pRg st="6" end="6"/>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2531">
                                            <p:txEl>
                                              <p:pRg st="6" end="6"/>
                                            </p:txEl>
                                          </p:spTgt>
                                        </p:tgtEl>
                                        <p:attrNameLst>
                                          <p:attrName>ppt_y</p:attrName>
                                        </p:attrNameLst>
                                      </p:cBhvr>
                                      <p:tavLst>
                                        <p:tav tm="0">
                                          <p:val>
                                            <p:strVal val="#ppt_y-.03"/>
                                          </p:val>
                                        </p:tav>
                                        <p:tav tm="100000">
                                          <p:val>
                                            <p:strVal val="#ppt_y"/>
                                          </p:val>
                                        </p:tav>
                                      </p:tavLst>
                                    </p:anim>
                                  </p:childTnLst>
                                </p:cTn>
                              </p:par>
                              <p:par>
                                <p:cTn id="46" presetID="37" presetClass="entr" presetSubtype="0" fill="hold" grpId="0" nodeType="withEffect">
                                  <p:stCondLst>
                                    <p:cond delay="0"/>
                                  </p:stCondLst>
                                  <p:childTnLst>
                                    <p:set>
                                      <p:cBhvr>
                                        <p:cTn id="47" dur="1" fill="hold">
                                          <p:stCondLst>
                                            <p:cond delay="0"/>
                                          </p:stCondLst>
                                        </p:cTn>
                                        <p:tgtEl>
                                          <p:spTgt spid="22531">
                                            <p:txEl>
                                              <p:pRg st="7" end="7"/>
                                            </p:txEl>
                                          </p:spTgt>
                                        </p:tgtEl>
                                        <p:attrNameLst>
                                          <p:attrName>style.visibility</p:attrName>
                                        </p:attrNameLst>
                                      </p:cBhvr>
                                      <p:to>
                                        <p:strVal val="visible"/>
                                      </p:to>
                                    </p:set>
                                    <p:animEffect transition="in" filter="fade">
                                      <p:cBhvr>
                                        <p:cTn id="48" dur="1000"/>
                                        <p:tgtEl>
                                          <p:spTgt spid="22531">
                                            <p:txEl>
                                              <p:pRg st="7" end="7"/>
                                            </p:txEl>
                                          </p:spTgt>
                                        </p:tgtEl>
                                      </p:cBhvr>
                                    </p:animEffect>
                                    <p:anim calcmode="lin" valueType="num">
                                      <p:cBhvr>
                                        <p:cTn id="49" dur="10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22531">
                                            <p:txEl>
                                              <p:pRg st="7" end="7"/>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22531">
                                            <p:txEl>
                                              <p:pRg st="7" end="7"/>
                                            </p:txEl>
                                          </p:spTgt>
                                        </p:tgtEl>
                                        <p:attrNameLst>
                                          <p:attrName>ppt_y</p:attrName>
                                        </p:attrNameLst>
                                      </p:cBhvr>
                                      <p:tavLst>
                                        <p:tav tm="0">
                                          <p:val>
                                            <p:strVal val="#ppt_y-.03"/>
                                          </p:val>
                                        </p:tav>
                                        <p:tav tm="100000">
                                          <p:val>
                                            <p:strVal val="#ppt_y"/>
                                          </p:val>
                                        </p:tav>
                                      </p:tavLst>
                                    </p:anim>
                                  </p:childTnLst>
                                </p:cTn>
                              </p:par>
                              <p:par>
                                <p:cTn id="52" presetID="37" presetClass="entr" presetSubtype="0" fill="hold" grpId="0" nodeType="withEffect">
                                  <p:stCondLst>
                                    <p:cond delay="0"/>
                                  </p:stCondLst>
                                  <p:childTnLst>
                                    <p:set>
                                      <p:cBhvr>
                                        <p:cTn id="53" dur="1" fill="hold">
                                          <p:stCondLst>
                                            <p:cond delay="0"/>
                                          </p:stCondLst>
                                        </p:cTn>
                                        <p:tgtEl>
                                          <p:spTgt spid="22531">
                                            <p:txEl>
                                              <p:pRg st="8" end="8"/>
                                            </p:txEl>
                                          </p:spTgt>
                                        </p:tgtEl>
                                        <p:attrNameLst>
                                          <p:attrName>style.visibility</p:attrName>
                                        </p:attrNameLst>
                                      </p:cBhvr>
                                      <p:to>
                                        <p:strVal val="visible"/>
                                      </p:to>
                                    </p:set>
                                    <p:animEffect transition="in" filter="fade">
                                      <p:cBhvr>
                                        <p:cTn id="54" dur="1000"/>
                                        <p:tgtEl>
                                          <p:spTgt spid="22531">
                                            <p:txEl>
                                              <p:pRg st="8" end="8"/>
                                            </p:txEl>
                                          </p:spTgt>
                                        </p:tgtEl>
                                      </p:cBhvr>
                                    </p:animEffect>
                                    <p:anim calcmode="lin" valueType="num">
                                      <p:cBhvr>
                                        <p:cTn id="55" dur="1000" fill="hold"/>
                                        <p:tgtEl>
                                          <p:spTgt spid="22531">
                                            <p:txEl>
                                              <p:pRg st="8" end="8"/>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22531">
                                            <p:txEl>
                                              <p:pRg st="8" end="8"/>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2531">
                                            <p:txEl>
                                              <p:pRg st="8" end="8"/>
                                            </p:txEl>
                                          </p:spTgt>
                                        </p:tgtEl>
                                        <p:attrNameLst>
                                          <p:attrName>ppt_y</p:attrName>
                                        </p:attrNameLst>
                                      </p:cBhvr>
                                      <p:tavLst>
                                        <p:tav tm="0">
                                          <p:val>
                                            <p:strVal val="#ppt_y-.03"/>
                                          </p:val>
                                        </p:tav>
                                        <p:tav tm="100000">
                                          <p:val>
                                            <p:strVal val="#ppt_y"/>
                                          </p:val>
                                        </p:tav>
                                      </p:tavLst>
                                    </p:anim>
                                  </p:childTnLst>
                                </p:cTn>
                              </p:par>
                              <p:par>
                                <p:cTn id="58" presetID="37" presetClass="entr" presetSubtype="0" fill="hold" grpId="0" nodeType="withEffect">
                                  <p:stCondLst>
                                    <p:cond delay="0"/>
                                  </p:stCondLst>
                                  <p:childTnLst>
                                    <p:set>
                                      <p:cBhvr>
                                        <p:cTn id="59" dur="1" fill="hold">
                                          <p:stCondLst>
                                            <p:cond delay="0"/>
                                          </p:stCondLst>
                                        </p:cTn>
                                        <p:tgtEl>
                                          <p:spTgt spid="22531">
                                            <p:txEl>
                                              <p:pRg st="9" end="9"/>
                                            </p:txEl>
                                          </p:spTgt>
                                        </p:tgtEl>
                                        <p:attrNameLst>
                                          <p:attrName>style.visibility</p:attrName>
                                        </p:attrNameLst>
                                      </p:cBhvr>
                                      <p:to>
                                        <p:strVal val="visible"/>
                                      </p:to>
                                    </p:set>
                                    <p:animEffect transition="in" filter="fade">
                                      <p:cBhvr>
                                        <p:cTn id="60" dur="1000"/>
                                        <p:tgtEl>
                                          <p:spTgt spid="22531">
                                            <p:txEl>
                                              <p:pRg st="9" end="9"/>
                                            </p:txEl>
                                          </p:spTgt>
                                        </p:tgtEl>
                                      </p:cBhvr>
                                    </p:animEffect>
                                    <p:anim calcmode="lin" valueType="num">
                                      <p:cBhvr>
                                        <p:cTn id="61" dur="1000" fill="hold"/>
                                        <p:tgtEl>
                                          <p:spTgt spid="22531">
                                            <p:txEl>
                                              <p:pRg st="9" end="9"/>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22531">
                                            <p:txEl>
                                              <p:pRg st="9" end="9"/>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2531">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hangingPunct="1">
              <a:defRPr/>
            </a:pPr>
            <a:r>
              <a:rPr lang="pt-BR" sz="2700" cap="none" dirty="0" smtClean="0"/>
              <a:t>DESCRIÇÃO DO OBJETO:</a:t>
            </a:r>
            <a:br>
              <a:rPr lang="pt-BR" sz="2700" cap="none" dirty="0" smtClean="0"/>
            </a:br>
            <a:r>
              <a:rPr lang="pt-BR" sz="2600" cap="none" dirty="0" smtClean="0"/>
              <a:t>COMO ESPECIFICAR </a:t>
            </a:r>
            <a:r>
              <a:rPr lang="pt-BR" sz="2600" cap="none" dirty="0" smtClean="0">
                <a:solidFill>
                  <a:schemeClr val="accent3">
                    <a:lumMod val="75000"/>
                  </a:schemeClr>
                </a:solidFill>
              </a:rPr>
              <a:t>EQUIPAMENTO</a:t>
            </a:r>
          </a:p>
        </p:txBody>
      </p:sp>
      <p:sp>
        <p:nvSpPr>
          <p:cNvPr id="23555" name="Content Placeholder 2"/>
          <p:cNvSpPr>
            <a:spLocks noGrp="1"/>
          </p:cNvSpPr>
          <p:nvPr>
            <p:ph sz="quarter" idx="1"/>
          </p:nvPr>
        </p:nvSpPr>
        <p:spPr>
          <a:xfrm>
            <a:off x="404813" y="1619250"/>
            <a:ext cx="5965825" cy="6497638"/>
          </a:xfrm>
        </p:spPr>
        <p:txBody>
          <a:bodyPr/>
          <a:lstStyle/>
          <a:p>
            <a:pPr eaLnBrk="1" hangingPunct="1"/>
            <a:r>
              <a:rPr lang="pt-BR" smtClean="0"/>
              <a:t>Para especificar  bem equipamentos informar:</a:t>
            </a:r>
          </a:p>
          <a:p>
            <a:pPr eaLnBrk="1" hangingPunct="1"/>
            <a:endParaRPr lang="pt-BR" sz="1100" smtClean="0"/>
          </a:p>
          <a:p>
            <a:pPr lvl="1" eaLnBrk="1" hangingPunct="1"/>
            <a:r>
              <a:rPr lang="pt-BR" smtClean="0"/>
              <a:t>Sutentabilidade (se o item é considerado Sustentável ou não);</a:t>
            </a:r>
          </a:p>
          <a:p>
            <a:pPr lvl="1" eaLnBrk="1" hangingPunct="1"/>
            <a:r>
              <a:rPr lang="pt-BR" smtClean="0"/>
              <a:t>Descrição do item. Ex.: BANHO MARIA;</a:t>
            </a:r>
          </a:p>
          <a:p>
            <a:pPr lvl="1" eaLnBrk="1" hangingPunct="1"/>
            <a:r>
              <a:rPr lang="pt-BR" smtClean="0"/>
              <a:t>Descrição Complementar do item, sem direcionamento para marca/fabricante. Exs.: BANHO TERMOSTÁTICO PARA HIDRÓLISE COM CIRCULAÇÃO DE ÁGUA. CUBA EM AÇO INXIDÁVEL;</a:t>
            </a:r>
          </a:p>
          <a:p>
            <a:pPr marL="1143000" lvl="2" indent="-228600" eaLnBrk="1" hangingPunct="1">
              <a:buFontTx/>
              <a:buChar char="•"/>
            </a:pPr>
            <a:r>
              <a:rPr lang="pt-BR" sz="2000" smtClean="0"/>
              <a:t>Obs.: Dependendo da informação, trabalhar com intervalos que atenderão duas ou mais marcas/fabricantes. Ex.: COMPRIMENTO DE 325 A 1000 NANÔMETROS, RESOLUÇÃO MÍNIMA DE 12 MEGAPIXEL;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lIns="91440" tIns="45720" rIns="91440" bIns="45720" numCol="1" anchorCtr="0" compatLnSpc="1">
            <a:prstTxWarp prst="textNoShape">
              <a:avLst/>
            </a:prstTxWarp>
            <a:normAutofit fontScale="90000"/>
          </a:bodyPr>
          <a:lstStyle/>
          <a:p>
            <a:pPr eaLnBrk="1" hangingPunct="1">
              <a:defRPr/>
            </a:pPr>
            <a:r>
              <a:rPr lang="pt-BR" sz="2700" cap="none" dirty="0" smtClean="0"/>
              <a:t>DESCRIÇÃO DO OBJETO:</a:t>
            </a:r>
            <a:br>
              <a:rPr lang="pt-BR" sz="2700" cap="none" dirty="0" smtClean="0"/>
            </a:br>
            <a:r>
              <a:rPr lang="pt-BR" sz="2600" cap="none" dirty="0" smtClean="0"/>
              <a:t>COMO ESPECIFICAR </a:t>
            </a:r>
            <a:r>
              <a:rPr lang="pt-BR" sz="2600" cap="none" dirty="0" smtClean="0">
                <a:solidFill>
                  <a:schemeClr val="accent3">
                    <a:lumMod val="75000"/>
                  </a:schemeClr>
                </a:solidFill>
              </a:rPr>
              <a:t>EQUIPAMENTO</a:t>
            </a:r>
          </a:p>
        </p:txBody>
      </p:sp>
      <p:sp>
        <p:nvSpPr>
          <p:cNvPr id="21507" name="Content Placeholder 2"/>
          <p:cNvSpPr>
            <a:spLocks noGrp="1"/>
          </p:cNvSpPr>
          <p:nvPr>
            <p:ph sz="quarter" idx="4294967295"/>
          </p:nvPr>
        </p:nvSpPr>
        <p:spPr>
          <a:xfrm>
            <a:off x="404813" y="1619250"/>
            <a:ext cx="5965825" cy="6497638"/>
          </a:xfrm>
        </p:spPr>
        <p:txBody>
          <a:bodyPr/>
          <a:lstStyle/>
          <a:p>
            <a:pPr eaLnBrk="1" hangingPunct="1"/>
            <a:r>
              <a:rPr lang="pt-BR" smtClean="0"/>
              <a:t>Para especificar  bem equipamentos informar:</a:t>
            </a:r>
          </a:p>
          <a:p>
            <a:pPr eaLnBrk="1" hangingPunct="1"/>
            <a:endParaRPr lang="pt-BR" sz="1100" smtClean="0"/>
          </a:p>
          <a:p>
            <a:pPr lvl="1" eaLnBrk="1" hangingPunct="1"/>
            <a:r>
              <a:rPr lang="pt-BR" smtClean="0"/>
              <a:t>Informações quanto a potência, tensão, etc do equipamento. Exs.: 1000 WATTS, BIVOLT; </a:t>
            </a:r>
          </a:p>
          <a:p>
            <a:pPr lvl="1" eaLnBrk="1" hangingPunct="1"/>
            <a:r>
              <a:rPr lang="pt-BR" smtClean="0"/>
              <a:t>Especificar os acessórios de forma clara e precisa, sem direcionamento para marca/fabricante. </a:t>
            </a:r>
            <a:r>
              <a:rPr lang="pt-BR" sz="1800" smtClean="0"/>
              <a:t>Exs.: ACESSÓRIOS OBRIGATÓRIOS: UMA (01) CÂMERA DIGITAL CIENTÍFICA PARA MICROSCOPIA (TRABALHOS ON-LINE NO MICROCOMPUTADOR) COM RESOLUÇÃO MÍNIMA DE: 12 MEGAPIXEL. COM REFRIGERAÇÃO PELTIER. INTERFACE FIREWIRE – INTERFACE ÓPTICA C-MOUNT, ACOMPANHADO DE ADAPTADOR. CÂMERA COM BOA SENSIBILIDADE, PARA TRABALHOS COM TODAS AS TÉCNICAS MICROSCÓPICAS INCLUSIVE "FLUORESCÊNCIA“, </a:t>
            </a:r>
            <a:r>
              <a:rPr lang="pt-BR" altLang="ja-JP" sz="1700" smtClean="0">
                <a:ea typeface="ＭＳ Ｐゴシック" charset="-128"/>
              </a:rPr>
              <a:t>MANUAL COMPLETO DO EQUIPAMENTO EM INGLÊS OU PORTUGUÊS</a:t>
            </a:r>
            <a:r>
              <a:rPr lang="pt-BR"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7" presetClass="entr" presetSubtype="0" fill="hold" grpId="0" nodeType="with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fade">
                                      <p:cBhvr>
                                        <p:cTn id="12" dur="1000"/>
                                        <p:tgtEl>
                                          <p:spTgt spid="21507">
                                            <p:txEl>
                                              <p:pRg st="0" end="0"/>
                                            </p:txEl>
                                          </p:spTgt>
                                        </p:tgtEl>
                                      </p:cBhvr>
                                    </p:animEffect>
                                    <p:anim calcmode="lin" valueType="num">
                                      <p:cBhvr>
                                        <p:cTn id="13"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21507">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1507">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grpId="0" nodeType="withEffect">
                                  <p:stCondLst>
                                    <p:cond delay="0"/>
                                  </p:stCondLst>
                                  <p:childTnLst>
                                    <p:set>
                                      <p:cBhvr>
                                        <p:cTn id="17" dur="1" fill="hold">
                                          <p:stCondLst>
                                            <p:cond delay="0"/>
                                          </p:stCondLst>
                                        </p:cTn>
                                        <p:tgtEl>
                                          <p:spTgt spid="21507">
                                            <p:txEl>
                                              <p:pRg st="2" end="2"/>
                                            </p:txEl>
                                          </p:spTgt>
                                        </p:tgtEl>
                                        <p:attrNameLst>
                                          <p:attrName>style.visibility</p:attrName>
                                        </p:attrNameLst>
                                      </p:cBhvr>
                                      <p:to>
                                        <p:strVal val="visible"/>
                                      </p:to>
                                    </p:set>
                                    <p:animEffect transition="in" filter="fade">
                                      <p:cBhvr>
                                        <p:cTn id="18" dur="1000"/>
                                        <p:tgtEl>
                                          <p:spTgt spid="21507">
                                            <p:txEl>
                                              <p:pRg st="2" end="2"/>
                                            </p:txEl>
                                          </p:spTgt>
                                        </p:tgtEl>
                                      </p:cBhvr>
                                    </p:animEffect>
                                    <p:anim calcmode="lin" valueType="num">
                                      <p:cBhvr>
                                        <p:cTn id="19"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21507">
                                            <p:txEl>
                                              <p:pRg st="2" end="2"/>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1507">
                                            <p:txEl>
                                              <p:pRg st="2" end="2"/>
                                            </p:txEl>
                                          </p:spTgt>
                                        </p:tgtEl>
                                        <p:attrNameLst>
                                          <p:attrName>ppt_y</p:attrName>
                                        </p:attrNameLst>
                                      </p:cBhvr>
                                      <p:tavLst>
                                        <p:tav tm="0">
                                          <p:val>
                                            <p:strVal val="#ppt_y-.03"/>
                                          </p:val>
                                        </p:tav>
                                        <p:tav tm="100000">
                                          <p:val>
                                            <p:strVal val="#ppt_y"/>
                                          </p:val>
                                        </p:tav>
                                      </p:tavLst>
                                    </p:anim>
                                  </p:childTnLst>
                                </p:cTn>
                              </p:par>
                              <p:par>
                                <p:cTn id="22" presetID="37" presetClass="entr" presetSubtype="0" fill="hold" grpId="0" nodeType="withEffect">
                                  <p:stCondLst>
                                    <p:cond delay="0"/>
                                  </p:stCondLst>
                                  <p:childTnLst>
                                    <p:set>
                                      <p:cBhvr>
                                        <p:cTn id="23" dur="1" fill="hold">
                                          <p:stCondLst>
                                            <p:cond delay="0"/>
                                          </p:stCondLst>
                                        </p:cTn>
                                        <p:tgtEl>
                                          <p:spTgt spid="21507">
                                            <p:txEl>
                                              <p:pRg st="3" end="3"/>
                                            </p:txEl>
                                          </p:spTgt>
                                        </p:tgtEl>
                                        <p:attrNameLst>
                                          <p:attrName>style.visibility</p:attrName>
                                        </p:attrNameLst>
                                      </p:cBhvr>
                                      <p:to>
                                        <p:strVal val="visible"/>
                                      </p:to>
                                    </p:set>
                                    <p:animEffect transition="in" filter="fade">
                                      <p:cBhvr>
                                        <p:cTn id="24" dur="1000"/>
                                        <p:tgtEl>
                                          <p:spTgt spid="21507">
                                            <p:txEl>
                                              <p:pRg st="3" end="3"/>
                                            </p:txEl>
                                          </p:spTgt>
                                        </p:tgtEl>
                                      </p:cBhvr>
                                    </p:animEffect>
                                    <p:anim calcmode="lin" valueType="num">
                                      <p:cBhvr>
                                        <p:cTn id="25"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21507">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21507">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50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115888" y="395288"/>
            <a:ext cx="6597650" cy="1036637"/>
          </a:xfrm>
        </p:spPr>
        <p:txBody>
          <a:bodyPr wrap="square" lIns="91440" tIns="45720" rIns="91440" bIns="45720" numCol="1" anchorCtr="0" compatLnSpc="1">
            <a:prstTxWarp prst="textNoShape">
              <a:avLst/>
            </a:prstTxWarp>
          </a:bodyPr>
          <a:lstStyle/>
          <a:p>
            <a:pPr eaLnBrk="1" hangingPunct="1">
              <a:defRPr/>
            </a:pPr>
            <a:r>
              <a:rPr lang="pt-BR" sz="2600" cap="none" dirty="0" smtClean="0"/>
              <a:t>DESCRIÇÃO DO OBJETO </a:t>
            </a:r>
            <a:br>
              <a:rPr lang="pt-BR" sz="2600" cap="none" dirty="0" smtClean="0"/>
            </a:br>
            <a:r>
              <a:rPr lang="pt-BR" sz="2600" cap="none" dirty="0" smtClean="0"/>
              <a:t>COMO ESPECIFICAR </a:t>
            </a:r>
            <a:r>
              <a:rPr lang="pt-BR" sz="2600" cap="none" dirty="0" smtClean="0">
                <a:solidFill>
                  <a:schemeClr val="accent3">
                    <a:lumMod val="75000"/>
                  </a:schemeClr>
                </a:solidFill>
              </a:rPr>
              <a:t>EQUIPAMENTO</a:t>
            </a:r>
            <a:r>
              <a:rPr lang="pt-BR" sz="2700" cap="none" dirty="0" smtClean="0"/>
              <a:t> </a:t>
            </a:r>
          </a:p>
        </p:txBody>
      </p:sp>
      <p:sp>
        <p:nvSpPr>
          <p:cNvPr id="24579" name="Content Placeholder 2"/>
          <p:cNvSpPr>
            <a:spLocks noGrp="1"/>
          </p:cNvSpPr>
          <p:nvPr>
            <p:ph sz="quarter" idx="1"/>
          </p:nvPr>
        </p:nvSpPr>
        <p:spPr>
          <a:xfrm>
            <a:off x="342900" y="2133600"/>
            <a:ext cx="5965825" cy="6497638"/>
          </a:xfrm>
        </p:spPr>
        <p:txBody>
          <a:bodyPr/>
          <a:lstStyle/>
          <a:p>
            <a:pPr eaLnBrk="1" hangingPunct="1">
              <a:defRPr/>
            </a:pPr>
            <a:r>
              <a:rPr lang="pt-BR" dirty="0" smtClean="0"/>
              <a:t>Lembretes para especificar bem equipamentos:</a:t>
            </a:r>
          </a:p>
          <a:p>
            <a:pPr eaLnBrk="1" hangingPunct="1">
              <a:buFont typeface="Wingdings" pitchFamily="2" charset="2"/>
              <a:buNone/>
              <a:defRPr/>
            </a:pPr>
            <a:endParaRPr lang="pt-BR" dirty="0" smtClean="0"/>
          </a:p>
          <a:p>
            <a:pPr lvl="1" eaLnBrk="1" hangingPunct="1">
              <a:defRPr/>
            </a:pPr>
            <a:r>
              <a:rPr lang="pt-BR" dirty="0" smtClean="0"/>
              <a:t>Sobre garantia: ver pelos orçamentos o que é dado usualmente pelo mercado para equipamento(s).</a:t>
            </a:r>
          </a:p>
          <a:p>
            <a:pPr lvl="1" eaLnBrk="1" hangingPunct="1">
              <a:defRPr/>
            </a:pPr>
            <a:r>
              <a:rPr lang="pt-BR" u="sng" dirty="0" smtClean="0">
                <a:solidFill>
                  <a:srgbClr val="C00000"/>
                </a:solidFill>
              </a:rPr>
              <a:t>Se quiser uma garantia maior</a:t>
            </a:r>
            <a:r>
              <a:rPr lang="pt-BR" dirty="0" smtClean="0">
                <a:solidFill>
                  <a:schemeClr val="accent3">
                    <a:lumMod val="75000"/>
                  </a:schemeClr>
                </a:solidFill>
              </a:rPr>
              <a:t>, </a:t>
            </a:r>
            <a:r>
              <a:rPr lang="pt-BR" dirty="0" smtClean="0"/>
              <a:t>deve-se pedir orçamentos para o(s) equipamento(s) e para esta garantia a mais.</a:t>
            </a:r>
          </a:p>
          <a:p>
            <a:pPr lvl="1" eaLnBrk="1" hangingPunct="1">
              <a:defRPr/>
            </a:pPr>
            <a:r>
              <a:rPr lang="pt-BR" dirty="0" smtClean="0"/>
              <a:t>Isso também é válido para </a:t>
            </a:r>
            <a:r>
              <a:rPr lang="pt-BR" u="sng" dirty="0" smtClean="0">
                <a:solidFill>
                  <a:srgbClr val="FF0000"/>
                </a:solidFill>
              </a:rPr>
              <a:t>acessórios/suprimentos</a:t>
            </a:r>
            <a:r>
              <a:rPr lang="pt-BR" b="1" dirty="0" smtClean="0">
                <a:solidFill>
                  <a:srgbClr val="FF0000"/>
                </a:solidFill>
              </a:rPr>
              <a:t>*</a:t>
            </a:r>
            <a:r>
              <a:rPr lang="pt-BR" dirty="0" smtClean="0"/>
              <a:t> que serão adquiridos juntamente com o(s) equipamento(s) e que não vem normalmente  com o(s) mesmo(s). </a:t>
            </a:r>
          </a:p>
          <a:p>
            <a:pPr lvl="1" eaLnBrk="1" hangingPunct="1">
              <a:buFont typeface="Wingdings 2" pitchFamily="18" charset="2"/>
              <a:buNone/>
              <a:defRPr/>
            </a:pPr>
            <a:r>
              <a:rPr lang="pt-BR" b="1" dirty="0" smtClean="0">
                <a:solidFill>
                  <a:srgbClr val="FF0000"/>
                </a:solidFill>
              </a:rPr>
              <a:t>*</a:t>
            </a:r>
            <a:r>
              <a:rPr lang="pt-BR" dirty="0" smtClean="0"/>
              <a:t> Apenas para suprimentos imprescindíveis para o funcionamento do equipamento.</a:t>
            </a:r>
          </a:p>
          <a:p>
            <a:pPr eaLnBrk="1" hangingPunct="1">
              <a:defRPr/>
            </a:pPr>
            <a:endParaRPr lang="pt-BR" dirty="0" smtClean="0"/>
          </a:p>
          <a:p>
            <a:pPr eaLnBrk="1" hangingPunct="1">
              <a:defRPr/>
            </a:pPr>
            <a:endParaRPr lang="pt-BR" dirty="0" smtClean="0"/>
          </a:p>
          <a:p>
            <a:pPr eaLnBrk="1" hangingPunct="1">
              <a:defRPr/>
            </a:pPr>
            <a:endParaRPr lang="pt-BR" dirty="0" smtClean="0"/>
          </a:p>
          <a:p>
            <a:pPr eaLnBrk="1" hangingPunct="1">
              <a:defRPr/>
            </a:pPr>
            <a:endParaRPr lang="pt-B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hangingPunct="1">
              <a:defRPr/>
            </a:pPr>
            <a:r>
              <a:rPr lang="pt-BR" sz="2700" cap="none" smtClean="0"/>
              <a:t>DESCRIÇÃO DO OBJETO:</a:t>
            </a:r>
            <a:br>
              <a:rPr lang="pt-BR" sz="2700" cap="none" smtClean="0"/>
            </a:br>
            <a:r>
              <a:rPr lang="pt-BR" sz="2700" cap="none" smtClean="0"/>
              <a:t>COMO ADQUIRIR ITEM DE DETERMINADA MARCA</a:t>
            </a:r>
          </a:p>
        </p:txBody>
      </p:sp>
      <p:sp>
        <p:nvSpPr>
          <p:cNvPr id="26627" name="Content Placeholder 2"/>
          <p:cNvSpPr>
            <a:spLocks noGrp="1"/>
          </p:cNvSpPr>
          <p:nvPr>
            <p:ph sz="quarter" idx="1"/>
          </p:nvPr>
        </p:nvSpPr>
        <p:spPr>
          <a:xfrm>
            <a:off x="188913" y="2124075"/>
            <a:ext cx="6453187" cy="6497638"/>
          </a:xfrm>
        </p:spPr>
        <p:txBody>
          <a:bodyPr/>
          <a:lstStyle/>
          <a:p>
            <a:pPr eaLnBrk="1" hangingPunct="1"/>
            <a:r>
              <a:rPr lang="pt-BR" dirty="0" smtClean="0"/>
              <a:t>Como comprar algo de uma determinada marca:</a:t>
            </a:r>
          </a:p>
          <a:p>
            <a:pPr eaLnBrk="1" hangingPunct="1">
              <a:buFont typeface="Wingdings" pitchFamily="2" charset="2"/>
              <a:buNone/>
            </a:pPr>
            <a:endParaRPr lang="pt-BR" sz="2000" dirty="0" smtClean="0"/>
          </a:p>
          <a:p>
            <a:pPr lvl="1" eaLnBrk="1" hangingPunct="1"/>
            <a:r>
              <a:rPr lang="pt-BR" dirty="0" smtClean="0"/>
              <a:t>A escolha de marcas só é possível mediante apresentação de motivos técnicos devidamente comprovados.</a:t>
            </a:r>
          </a:p>
          <a:p>
            <a:pPr lvl="1" eaLnBrk="1" hangingPunct="1">
              <a:buFont typeface="Wingdings 2" pitchFamily="18" charset="2"/>
              <a:buNone/>
            </a:pPr>
            <a:endParaRPr lang="pt-BR" dirty="0" smtClean="0"/>
          </a:p>
          <a:p>
            <a:pPr lvl="1" eaLnBrk="1" hangingPunct="1">
              <a:buFont typeface="Wingdings 2" pitchFamily="18" charset="2"/>
              <a:buNone/>
            </a:pPr>
            <a:r>
              <a:rPr lang="pt-BR" dirty="0" smtClean="0">
                <a:solidFill>
                  <a:srgbClr val="FF0000"/>
                </a:solidFill>
              </a:rPr>
              <a:t>Exemplo</a:t>
            </a:r>
            <a:r>
              <a:rPr lang="pt-BR" dirty="0" smtClean="0"/>
              <a:t>: apenas a marca “X” é compatível com o equipamento “Y”, que a UNIRIO adquiriu (devendo essa informação estar acompanhada de documentos comprobatórios).</a:t>
            </a:r>
          </a:p>
          <a:p>
            <a:pPr eaLnBrk="1" hangingPunct="1"/>
            <a:endParaRPr lang="pt-BR" dirty="0" smtClean="0"/>
          </a:p>
          <a:p>
            <a:pPr eaLnBrk="1" hangingPunct="1"/>
            <a:endParaRPr lang="pt-BR" dirty="0" smtClean="0"/>
          </a:p>
          <a:p>
            <a:pPr eaLnBrk="1" hangingPunct="1"/>
            <a:endParaRPr lang="pt-BR" dirty="0" smtClean="0"/>
          </a:p>
          <a:p>
            <a:pPr eaLnBrk="1" hangingPunct="1"/>
            <a:endParaRPr lang="pt-B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wrap="square" lIns="91440" tIns="45720" rIns="91440" bIns="45720" numCol="1" anchorCtr="0" compatLnSpc="1">
            <a:prstTxWarp prst="textNoShape">
              <a:avLst/>
            </a:prstTxWarp>
            <a:normAutofit fontScale="90000"/>
          </a:bodyPr>
          <a:lstStyle/>
          <a:p>
            <a:pPr>
              <a:defRPr/>
            </a:pPr>
            <a:r>
              <a:rPr lang="pt-BR" sz="2700" cap="none" smtClean="0"/>
              <a:t>DESCRIÇÃO DO OBJETO:</a:t>
            </a:r>
            <a:br>
              <a:rPr lang="pt-BR" sz="2700" cap="none" smtClean="0"/>
            </a:br>
            <a:r>
              <a:rPr lang="pt-BR" sz="2700" cap="none" smtClean="0"/>
              <a:t>COMO ADQUIRIR ITEM DE DETERMINADA MARCA</a:t>
            </a:r>
          </a:p>
        </p:txBody>
      </p:sp>
      <p:sp>
        <p:nvSpPr>
          <p:cNvPr id="27651" name="Espaço Reservado para Conteúdo 2"/>
          <p:cNvSpPr>
            <a:spLocks noGrp="1"/>
          </p:cNvSpPr>
          <p:nvPr>
            <p:ph sz="quarter" idx="1"/>
          </p:nvPr>
        </p:nvSpPr>
        <p:spPr>
          <a:xfrm>
            <a:off x="333375" y="2268538"/>
            <a:ext cx="5965825" cy="6615112"/>
          </a:xfrm>
        </p:spPr>
        <p:txBody>
          <a:bodyPr/>
          <a:lstStyle/>
          <a:p>
            <a:pPr eaLnBrk="1" hangingPunct="1"/>
            <a:r>
              <a:rPr lang="pt-BR" sz="2100" smtClean="0"/>
              <a:t>Aquisição de materiais ou equipamentos que só possam ser fornecidos por empresa ou representante comercial exclusivo:</a:t>
            </a:r>
          </a:p>
          <a:p>
            <a:pPr eaLnBrk="1" hangingPunct="1"/>
            <a:endParaRPr lang="pt-BR" sz="2100" smtClean="0"/>
          </a:p>
          <a:p>
            <a:pPr lvl="1" eaLnBrk="1" hangingPunct="1"/>
            <a:r>
              <a:rPr lang="pt-BR" smtClean="0"/>
              <a:t>a comprovação de exclusividade deve ser feita através de atestado fornecido pelo órgão de registro do comércio do local em que se realizaria a licitação, pelo Sindicato, Federação ou Confederação Patronal, ou, ainda, pelas entidades equivalentes, </a:t>
            </a:r>
            <a:r>
              <a:rPr lang="pt-BR" smtClean="0">
                <a:solidFill>
                  <a:srgbClr val="FF0000"/>
                </a:solidFill>
              </a:rPr>
              <a:t>com validade em todo território nacional</a:t>
            </a:r>
            <a:r>
              <a:rPr lang="pt-BR" smtClean="0"/>
              <a:t>, VEDADA A PREFERÊNCIA DE MARCA;</a:t>
            </a:r>
          </a:p>
          <a:p>
            <a:pPr lvl="1" eaLnBrk="1" hangingPunct="1"/>
            <a:endParaRPr lang="pt-BR" smtClean="0"/>
          </a:p>
          <a:p>
            <a:pPr lvl="1" eaLnBrk="1" hangingPunct="1"/>
            <a:r>
              <a:rPr lang="pt-BR" smtClean="0"/>
              <a:t>Nesse caso a licitação é inexigível.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p:cNvSpPr>
            <a:spLocks noGrp="1"/>
          </p:cNvSpPr>
          <p:nvPr>
            <p:ph type="title"/>
          </p:nvPr>
        </p:nvSpPr>
        <p:spPr bwMode="auto"/>
        <p:txBody>
          <a:bodyPr wrap="square" lIns="91440" tIns="45720" rIns="91440" bIns="45720" numCol="1" anchorCtr="0" compatLnSpc="1">
            <a:prstTxWarp prst="textNoShape">
              <a:avLst/>
            </a:prstTxWarp>
          </a:bodyPr>
          <a:lstStyle/>
          <a:p>
            <a:r>
              <a:rPr lang="pt-BR" sz="2700" cap="none" smtClean="0"/>
              <a:t>IMPORTÂNCIA DA DESCRIÇÃO CORRETA DA UNIDADE</a:t>
            </a:r>
          </a:p>
        </p:txBody>
      </p:sp>
      <p:sp>
        <p:nvSpPr>
          <p:cNvPr id="28675" name="Espaço Reservado para Conteúdo 2"/>
          <p:cNvSpPr>
            <a:spLocks noGrp="1"/>
          </p:cNvSpPr>
          <p:nvPr>
            <p:ph sz="quarter" idx="1"/>
          </p:nvPr>
        </p:nvSpPr>
        <p:spPr>
          <a:xfrm>
            <a:off x="342900" y="2133600"/>
            <a:ext cx="5965825" cy="6497638"/>
          </a:xfrm>
        </p:spPr>
        <p:txBody>
          <a:bodyPr/>
          <a:lstStyle/>
          <a:p>
            <a:r>
              <a:rPr lang="pt-BR" smtClean="0"/>
              <a:t>Solicitar as unidades de medida para o material que atendam o princípio da  economicidade, desde que seja usual no mercado e atenda a necessidade do demandante.</a:t>
            </a:r>
          </a:p>
          <a:p>
            <a:pPr>
              <a:buFont typeface="Wingdings" pitchFamily="2" charset="2"/>
              <a:buNone/>
            </a:pPr>
            <a:endParaRPr lang="pt-BR" smtClean="0"/>
          </a:p>
          <a:p>
            <a:r>
              <a:rPr lang="pt-BR" smtClean="0"/>
              <a:t>Se o material é vendido geralmente em, por exemplo, caixa de 100 unidades, deve-se especificar esta peculiaridade pois, se  solicitarmos somente “1 (uma) caixa” do material, o risco de vir “1 (uma) caixa com 1 (uma) unidade do item” é alta.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idx="4294967295"/>
          </p:nvPr>
        </p:nvSpPr>
        <p:spPr/>
        <p:txBody>
          <a:bodyPr wrap="square" lIns="91440" tIns="45720" rIns="91440" bIns="45720" numCol="1" anchorCtr="0" compatLnSpc="1">
            <a:prstTxWarp prst="textNoShape">
              <a:avLst/>
            </a:prstTxWarp>
            <a:normAutofit fontScale="90000"/>
          </a:bodyPr>
          <a:lstStyle/>
          <a:p>
            <a:pPr>
              <a:defRPr/>
            </a:pPr>
            <a:r>
              <a:rPr lang="pt-BR" sz="2700" cap="none" smtClean="0"/>
              <a:t>ORÇAMENTOS: </a:t>
            </a:r>
            <a:br>
              <a:rPr lang="pt-BR" sz="2700" cap="none" smtClean="0"/>
            </a:br>
            <a:r>
              <a:rPr lang="pt-BR" sz="2700" cap="none" smtClean="0"/>
              <a:t>DETALHAMENTO, PREÇO DE MERCADO E VALIDADE</a:t>
            </a:r>
          </a:p>
        </p:txBody>
      </p:sp>
      <p:sp>
        <p:nvSpPr>
          <p:cNvPr id="27651" name="Espaço Reservado para Conteúdo 2"/>
          <p:cNvSpPr>
            <a:spLocks noGrp="1"/>
          </p:cNvSpPr>
          <p:nvPr>
            <p:ph sz="quarter" idx="4294967295"/>
          </p:nvPr>
        </p:nvSpPr>
        <p:spPr>
          <a:xfrm>
            <a:off x="404813" y="1547813"/>
            <a:ext cx="5965825" cy="6497637"/>
          </a:xfrm>
        </p:spPr>
        <p:txBody>
          <a:bodyPr/>
          <a:lstStyle/>
          <a:p>
            <a:r>
              <a:rPr lang="pt-BR" sz="2000" smtClean="0"/>
              <a:t>Para aquisição do item deve-se informar a estimativa do custo do mesmo, por meio de pesquisa de mercado, especificados os custos unitários e totais do material. Para tanto, necessita-se de no mínimo 3 (três) orçamentos de empresas diferentes para determinado item.</a:t>
            </a:r>
          </a:p>
          <a:p>
            <a:endParaRPr lang="pt-BR" sz="800" smtClean="0"/>
          </a:p>
          <a:p>
            <a:r>
              <a:rPr lang="pt-BR" sz="2000" smtClean="0"/>
              <a:t>O Orçamento deve conter, no mínimo:</a:t>
            </a:r>
          </a:p>
          <a:p>
            <a:pPr marL="742950" lvl="1" indent="-285750"/>
            <a:r>
              <a:rPr lang="pt-BR" sz="1900" smtClean="0"/>
              <a:t>Material(is) a ser(em) adquirido(s);</a:t>
            </a:r>
          </a:p>
          <a:p>
            <a:pPr marL="742950" lvl="1" indent="-285750"/>
            <a:r>
              <a:rPr lang="pt-BR" sz="1900" smtClean="0"/>
              <a:t>Quantidade;</a:t>
            </a:r>
          </a:p>
          <a:p>
            <a:pPr marL="742950" lvl="1" indent="-285750"/>
            <a:r>
              <a:rPr lang="pt-BR" sz="1900" smtClean="0"/>
              <a:t>Valor unitário (em Reais);</a:t>
            </a:r>
          </a:p>
          <a:p>
            <a:pPr marL="742950" lvl="1" indent="-285750"/>
            <a:r>
              <a:rPr lang="pt-BR" sz="1900" smtClean="0"/>
              <a:t>Valor total (em Reais);</a:t>
            </a:r>
          </a:p>
          <a:p>
            <a:pPr marL="742950" lvl="1" indent="-285750"/>
            <a:r>
              <a:rPr lang="pt-BR" sz="1900" smtClean="0"/>
              <a:t>Validade da Proposta </a:t>
            </a:r>
            <a:r>
              <a:rPr lang="pt-BR" sz="1900" b="1" u="sng" smtClean="0"/>
              <a:t>(de no mínimo 45 (quarenta e cinco) dias</a:t>
            </a:r>
            <a:r>
              <a:rPr lang="pt-BR" sz="1900" smtClean="0"/>
              <a:t>;</a:t>
            </a:r>
          </a:p>
          <a:p>
            <a:pPr marL="742950" lvl="1" indent="-285750"/>
            <a:r>
              <a:rPr lang="pt-BR" sz="1900" smtClean="0"/>
              <a:t>Prazo de entrega do(s) item(s);</a:t>
            </a:r>
          </a:p>
          <a:p>
            <a:pPr marL="742950" lvl="1" indent="-285750"/>
            <a:r>
              <a:rPr lang="pt-BR" sz="1900" smtClean="0"/>
              <a:t>Informações da empresa, como:</a:t>
            </a:r>
          </a:p>
          <a:p>
            <a:pPr marL="1143000" lvl="2" indent="-228600">
              <a:buFontTx/>
              <a:buChar char="•"/>
            </a:pPr>
            <a:r>
              <a:rPr lang="pt-BR" sz="1900" smtClean="0"/>
              <a:t>Nome fantasia (opcional);</a:t>
            </a:r>
          </a:p>
          <a:p>
            <a:pPr marL="1143000" lvl="2" indent="-228600">
              <a:buFontTx/>
              <a:buChar char="•"/>
            </a:pPr>
            <a:r>
              <a:rPr lang="pt-BR" sz="1900" smtClean="0">
                <a:solidFill>
                  <a:srgbClr val="FF0000"/>
                </a:solidFill>
              </a:rPr>
              <a:t>Razão Social</a:t>
            </a:r>
            <a:r>
              <a:rPr lang="pt-BR" sz="1900" smtClean="0"/>
              <a:t>;</a:t>
            </a:r>
          </a:p>
          <a:p>
            <a:pPr marL="1143000" lvl="2" indent="-228600">
              <a:buFontTx/>
              <a:buChar char="•"/>
            </a:pPr>
            <a:r>
              <a:rPr lang="pt-BR" sz="1900" smtClean="0">
                <a:solidFill>
                  <a:srgbClr val="FF0000"/>
                </a:solidFill>
              </a:rPr>
              <a:t>CNPJ</a:t>
            </a:r>
            <a:r>
              <a:rPr lang="pt-BR" sz="1900" smtClean="0"/>
              <a:t>;</a:t>
            </a:r>
          </a:p>
          <a:p>
            <a:pPr marL="1143000" lvl="2" indent="-228600">
              <a:buFontTx/>
              <a:buChar char="•"/>
            </a:pPr>
            <a:r>
              <a:rPr lang="pt-BR" sz="1900" smtClean="0"/>
              <a:t>Endereço;</a:t>
            </a:r>
          </a:p>
          <a:p>
            <a:pPr marL="1143000" lvl="2" indent="-228600">
              <a:buFontTx/>
              <a:buChar char="•"/>
            </a:pPr>
            <a:r>
              <a:rPr lang="pt-BR" sz="1900" smtClean="0"/>
              <a:t>Logotipo da empresa.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7" presetClass="entr" presetSubtype="0" fill="hold" grpId="0" nodeType="with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fade">
                                      <p:cBhvr>
                                        <p:cTn id="12" dur="1000"/>
                                        <p:tgtEl>
                                          <p:spTgt spid="27651">
                                            <p:txEl>
                                              <p:pRg st="0" end="0"/>
                                            </p:txEl>
                                          </p:spTgt>
                                        </p:tgtEl>
                                      </p:cBhvr>
                                    </p:animEffect>
                                    <p:anim calcmode="lin" valueType="num">
                                      <p:cBhvr>
                                        <p:cTn id="13"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27651">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7651">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grpId="0" nodeType="withEffect">
                                  <p:stCondLst>
                                    <p:cond delay="0"/>
                                  </p:stCondLst>
                                  <p:childTnLst>
                                    <p:set>
                                      <p:cBhvr>
                                        <p:cTn id="17" dur="1" fill="hold">
                                          <p:stCondLst>
                                            <p:cond delay="0"/>
                                          </p:stCondLst>
                                        </p:cTn>
                                        <p:tgtEl>
                                          <p:spTgt spid="27651">
                                            <p:txEl>
                                              <p:pRg st="2" end="2"/>
                                            </p:txEl>
                                          </p:spTgt>
                                        </p:tgtEl>
                                        <p:attrNameLst>
                                          <p:attrName>style.visibility</p:attrName>
                                        </p:attrNameLst>
                                      </p:cBhvr>
                                      <p:to>
                                        <p:strVal val="visible"/>
                                      </p:to>
                                    </p:set>
                                    <p:animEffect transition="in" filter="fade">
                                      <p:cBhvr>
                                        <p:cTn id="18" dur="1000"/>
                                        <p:tgtEl>
                                          <p:spTgt spid="27651">
                                            <p:txEl>
                                              <p:pRg st="2" end="2"/>
                                            </p:txEl>
                                          </p:spTgt>
                                        </p:tgtEl>
                                      </p:cBhvr>
                                    </p:animEffect>
                                    <p:anim calcmode="lin" valueType="num">
                                      <p:cBhvr>
                                        <p:cTn id="19"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27651">
                                            <p:txEl>
                                              <p:pRg st="2" end="2"/>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7651">
                                            <p:txEl>
                                              <p:pRg st="2" end="2"/>
                                            </p:txEl>
                                          </p:spTgt>
                                        </p:tgtEl>
                                        <p:attrNameLst>
                                          <p:attrName>ppt_y</p:attrName>
                                        </p:attrNameLst>
                                      </p:cBhvr>
                                      <p:tavLst>
                                        <p:tav tm="0">
                                          <p:val>
                                            <p:strVal val="#ppt_y-.03"/>
                                          </p:val>
                                        </p:tav>
                                        <p:tav tm="100000">
                                          <p:val>
                                            <p:strVal val="#ppt_y"/>
                                          </p:val>
                                        </p:tav>
                                      </p:tavLst>
                                    </p:anim>
                                  </p:childTnLst>
                                </p:cTn>
                              </p:par>
                              <p:par>
                                <p:cTn id="22" presetID="37" presetClass="entr" presetSubtype="0" fill="hold" grpId="0" nodeType="withEffect">
                                  <p:stCondLst>
                                    <p:cond delay="0"/>
                                  </p:stCondLst>
                                  <p:childTnLst>
                                    <p:set>
                                      <p:cBhvr>
                                        <p:cTn id="23" dur="1" fill="hold">
                                          <p:stCondLst>
                                            <p:cond delay="0"/>
                                          </p:stCondLst>
                                        </p:cTn>
                                        <p:tgtEl>
                                          <p:spTgt spid="27651">
                                            <p:txEl>
                                              <p:pRg st="3" end="3"/>
                                            </p:txEl>
                                          </p:spTgt>
                                        </p:tgtEl>
                                        <p:attrNameLst>
                                          <p:attrName>style.visibility</p:attrName>
                                        </p:attrNameLst>
                                      </p:cBhvr>
                                      <p:to>
                                        <p:strVal val="visible"/>
                                      </p:to>
                                    </p:set>
                                    <p:animEffect transition="in" filter="fade">
                                      <p:cBhvr>
                                        <p:cTn id="24" dur="1000"/>
                                        <p:tgtEl>
                                          <p:spTgt spid="27651">
                                            <p:txEl>
                                              <p:pRg st="3" end="3"/>
                                            </p:txEl>
                                          </p:spTgt>
                                        </p:tgtEl>
                                      </p:cBhvr>
                                    </p:animEffect>
                                    <p:anim calcmode="lin" valueType="num">
                                      <p:cBhvr>
                                        <p:cTn id="25"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27651">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27651">
                                            <p:txEl>
                                              <p:pRg st="3" end="3"/>
                                            </p:txEl>
                                          </p:spTgt>
                                        </p:tgtEl>
                                        <p:attrNameLst>
                                          <p:attrName>ppt_y</p:attrName>
                                        </p:attrNameLst>
                                      </p:cBhvr>
                                      <p:tavLst>
                                        <p:tav tm="0">
                                          <p:val>
                                            <p:strVal val="#ppt_y-.03"/>
                                          </p:val>
                                        </p:tav>
                                        <p:tav tm="100000">
                                          <p:val>
                                            <p:strVal val="#ppt_y"/>
                                          </p:val>
                                        </p:tav>
                                      </p:tavLst>
                                    </p:anim>
                                  </p:childTnLst>
                                </p:cTn>
                              </p:par>
                              <p:par>
                                <p:cTn id="28" presetID="37" presetClass="entr" presetSubtype="0" fill="hold" grpId="0" nodeType="withEffect">
                                  <p:stCondLst>
                                    <p:cond delay="0"/>
                                  </p:stCondLst>
                                  <p:childTnLst>
                                    <p:set>
                                      <p:cBhvr>
                                        <p:cTn id="29" dur="1" fill="hold">
                                          <p:stCondLst>
                                            <p:cond delay="0"/>
                                          </p:stCondLst>
                                        </p:cTn>
                                        <p:tgtEl>
                                          <p:spTgt spid="27651">
                                            <p:txEl>
                                              <p:pRg st="4" end="4"/>
                                            </p:txEl>
                                          </p:spTgt>
                                        </p:tgtEl>
                                        <p:attrNameLst>
                                          <p:attrName>style.visibility</p:attrName>
                                        </p:attrNameLst>
                                      </p:cBhvr>
                                      <p:to>
                                        <p:strVal val="visible"/>
                                      </p:to>
                                    </p:set>
                                    <p:animEffect transition="in" filter="fade">
                                      <p:cBhvr>
                                        <p:cTn id="30" dur="1000"/>
                                        <p:tgtEl>
                                          <p:spTgt spid="27651">
                                            <p:txEl>
                                              <p:pRg st="4" end="4"/>
                                            </p:txEl>
                                          </p:spTgt>
                                        </p:tgtEl>
                                      </p:cBhvr>
                                    </p:animEffect>
                                    <p:anim calcmode="lin" valueType="num">
                                      <p:cBhvr>
                                        <p:cTn id="31" dur="10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27651">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7651">
                                            <p:txEl>
                                              <p:pRg st="4" end="4"/>
                                            </p:txEl>
                                          </p:spTgt>
                                        </p:tgtEl>
                                        <p:attrNameLst>
                                          <p:attrName>ppt_y</p:attrName>
                                        </p:attrNameLst>
                                      </p:cBhvr>
                                      <p:tavLst>
                                        <p:tav tm="0">
                                          <p:val>
                                            <p:strVal val="#ppt_y-.03"/>
                                          </p:val>
                                        </p:tav>
                                        <p:tav tm="100000">
                                          <p:val>
                                            <p:strVal val="#ppt_y"/>
                                          </p:val>
                                        </p:tav>
                                      </p:tavLst>
                                    </p:anim>
                                  </p:childTnLst>
                                </p:cTn>
                              </p:par>
                              <p:par>
                                <p:cTn id="34" presetID="37" presetClass="entr" presetSubtype="0" fill="hold" grpId="0" nodeType="withEffect">
                                  <p:stCondLst>
                                    <p:cond delay="0"/>
                                  </p:stCondLst>
                                  <p:childTnLst>
                                    <p:set>
                                      <p:cBhvr>
                                        <p:cTn id="35" dur="1" fill="hold">
                                          <p:stCondLst>
                                            <p:cond delay="0"/>
                                          </p:stCondLst>
                                        </p:cTn>
                                        <p:tgtEl>
                                          <p:spTgt spid="27651">
                                            <p:txEl>
                                              <p:pRg st="5" end="5"/>
                                            </p:txEl>
                                          </p:spTgt>
                                        </p:tgtEl>
                                        <p:attrNameLst>
                                          <p:attrName>style.visibility</p:attrName>
                                        </p:attrNameLst>
                                      </p:cBhvr>
                                      <p:to>
                                        <p:strVal val="visible"/>
                                      </p:to>
                                    </p:set>
                                    <p:animEffect transition="in" filter="fade">
                                      <p:cBhvr>
                                        <p:cTn id="36" dur="1000"/>
                                        <p:tgtEl>
                                          <p:spTgt spid="27651">
                                            <p:txEl>
                                              <p:pRg st="5" end="5"/>
                                            </p:txEl>
                                          </p:spTgt>
                                        </p:tgtEl>
                                      </p:cBhvr>
                                    </p:animEffect>
                                    <p:anim calcmode="lin" valueType="num">
                                      <p:cBhvr>
                                        <p:cTn id="37" dur="10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27651">
                                            <p:txEl>
                                              <p:pRg st="5" end="5"/>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27651">
                                            <p:txEl>
                                              <p:pRg st="5" end="5"/>
                                            </p:txEl>
                                          </p:spTgt>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27651">
                                            <p:txEl>
                                              <p:pRg st="6" end="6"/>
                                            </p:txEl>
                                          </p:spTgt>
                                        </p:tgtEl>
                                        <p:attrNameLst>
                                          <p:attrName>style.visibility</p:attrName>
                                        </p:attrNameLst>
                                      </p:cBhvr>
                                      <p:to>
                                        <p:strVal val="visible"/>
                                      </p:to>
                                    </p:set>
                                    <p:animEffect transition="in" filter="fade">
                                      <p:cBhvr>
                                        <p:cTn id="42" dur="1000"/>
                                        <p:tgtEl>
                                          <p:spTgt spid="27651">
                                            <p:txEl>
                                              <p:pRg st="6" end="6"/>
                                            </p:txEl>
                                          </p:spTgt>
                                        </p:tgtEl>
                                      </p:cBhvr>
                                    </p:animEffect>
                                    <p:anim calcmode="lin" valueType="num">
                                      <p:cBhvr>
                                        <p:cTn id="43" dur="10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27651">
                                            <p:txEl>
                                              <p:pRg st="6" end="6"/>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7651">
                                            <p:txEl>
                                              <p:pRg st="6" end="6"/>
                                            </p:txEl>
                                          </p:spTgt>
                                        </p:tgtEl>
                                        <p:attrNameLst>
                                          <p:attrName>ppt_y</p:attrName>
                                        </p:attrNameLst>
                                      </p:cBhvr>
                                      <p:tavLst>
                                        <p:tav tm="0">
                                          <p:val>
                                            <p:strVal val="#ppt_y-.03"/>
                                          </p:val>
                                        </p:tav>
                                        <p:tav tm="100000">
                                          <p:val>
                                            <p:strVal val="#ppt_y"/>
                                          </p:val>
                                        </p:tav>
                                      </p:tavLst>
                                    </p:anim>
                                  </p:childTnLst>
                                </p:cTn>
                              </p:par>
                              <p:par>
                                <p:cTn id="46" presetID="37" presetClass="entr" presetSubtype="0" fill="hold" grpId="0" nodeType="withEffect">
                                  <p:stCondLst>
                                    <p:cond delay="0"/>
                                  </p:stCondLst>
                                  <p:childTnLst>
                                    <p:set>
                                      <p:cBhvr>
                                        <p:cTn id="47" dur="1" fill="hold">
                                          <p:stCondLst>
                                            <p:cond delay="0"/>
                                          </p:stCondLst>
                                        </p:cTn>
                                        <p:tgtEl>
                                          <p:spTgt spid="27651">
                                            <p:txEl>
                                              <p:pRg st="7" end="7"/>
                                            </p:txEl>
                                          </p:spTgt>
                                        </p:tgtEl>
                                        <p:attrNameLst>
                                          <p:attrName>style.visibility</p:attrName>
                                        </p:attrNameLst>
                                      </p:cBhvr>
                                      <p:to>
                                        <p:strVal val="visible"/>
                                      </p:to>
                                    </p:set>
                                    <p:animEffect transition="in" filter="fade">
                                      <p:cBhvr>
                                        <p:cTn id="48" dur="1000"/>
                                        <p:tgtEl>
                                          <p:spTgt spid="27651">
                                            <p:txEl>
                                              <p:pRg st="7" end="7"/>
                                            </p:txEl>
                                          </p:spTgt>
                                        </p:tgtEl>
                                      </p:cBhvr>
                                    </p:animEffect>
                                    <p:anim calcmode="lin" valueType="num">
                                      <p:cBhvr>
                                        <p:cTn id="49" dur="10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27651">
                                            <p:txEl>
                                              <p:pRg st="7" end="7"/>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27651">
                                            <p:txEl>
                                              <p:pRg st="7" end="7"/>
                                            </p:txEl>
                                          </p:spTgt>
                                        </p:tgtEl>
                                        <p:attrNameLst>
                                          <p:attrName>ppt_y</p:attrName>
                                        </p:attrNameLst>
                                      </p:cBhvr>
                                      <p:tavLst>
                                        <p:tav tm="0">
                                          <p:val>
                                            <p:strVal val="#ppt_y-.03"/>
                                          </p:val>
                                        </p:tav>
                                        <p:tav tm="100000">
                                          <p:val>
                                            <p:strVal val="#ppt_y"/>
                                          </p:val>
                                        </p:tav>
                                      </p:tavLst>
                                    </p:anim>
                                  </p:childTnLst>
                                </p:cTn>
                              </p:par>
                              <p:par>
                                <p:cTn id="52" presetID="37" presetClass="entr" presetSubtype="0" fill="hold" grpId="0" nodeType="withEffect">
                                  <p:stCondLst>
                                    <p:cond delay="0"/>
                                  </p:stCondLst>
                                  <p:childTnLst>
                                    <p:set>
                                      <p:cBhvr>
                                        <p:cTn id="53" dur="1" fill="hold">
                                          <p:stCondLst>
                                            <p:cond delay="0"/>
                                          </p:stCondLst>
                                        </p:cTn>
                                        <p:tgtEl>
                                          <p:spTgt spid="27651">
                                            <p:txEl>
                                              <p:pRg st="8" end="8"/>
                                            </p:txEl>
                                          </p:spTgt>
                                        </p:tgtEl>
                                        <p:attrNameLst>
                                          <p:attrName>style.visibility</p:attrName>
                                        </p:attrNameLst>
                                      </p:cBhvr>
                                      <p:to>
                                        <p:strVal val="visible"/>
                                      </p:to>
                                    </p:set>
                                    <p:animEffect transition="in" filter="fade">
                                      <p:cBhvr>
                                        <p:cTn id="54" dur="1000"/>
                                        <p:tgtEl>
                                          <p:spTgt spid="27651">
                                            <p:txEl>
                                              <p:pRg st="8" end="8"/>
                                            </p:txEl>
                                          </p:spTgt>
                                        </p:tgtEl>
                                      </p:cBhvr>
                                    </p:animEffect>
                                    <p:anim calcmode="lin" valueType="num">
                                      <p:cBhvr>
                                        <p:cTn id="55" dur="1000" fill="hold"/>
                                        <p:tgtEl>
                                          <p:spTgt spid="27651">
                                            <p:txEl>
                                              <p:pRg st="8" end="8"/>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27651">
                                            <p:txEl>
                                              <p:pRg st="8" end="8"/>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7651">
                                            <p:txEl>
                                              <p:pRg st="8" end="8"/>
                                            </p:txEl>
                                          </p:spTgt>
                                        </p:tgtEl>
                                        <p:attrNameLst>
                                          <p:attrName>ppt_y</p:attrName>
                                        </p:attrNameLst>
                                      </p:cBhvr>
                                      <p:tavLst>
                                        <p:tav tm="0">
                                          <p:val>
                                            <p:strVal val="#ppt_y-.03"/>
                                          </p:val>
                                        </p:tav>
                                        <p:tav tm="100000">
                                          <p:val>
                                            <p:strVal val="#ppt_y"/>
                                          </p:val>
                                        </p:tav>
                                      </p:tavLst>
                                    </p:anim>
                                  </p:childTnLst>
                                </p:cTn>
                              </p:par>
                              <p:par>
                                <p:cTn id="58" presetID="37" presetClass="entr" presetSubtype="0" fill="hold" grpId="0" nodeType="withEffect">
                                  <p:stCondLst>
                                    <p:cond delay="0"/>
                                  </p:stCondLst>
                                  <p:childTnLst>
                                    <p:set>
                                      <p:cBhvr>
                                        <p:cTn id="59" dur="1" fill="hold">
                                          <p:stCondLst>
                                            <p:cond delay="0"/>
                                          </p:stCondLst>
                                        </p:cTn>
                                        <p:tgtEl>
                                          <p:spTgt spid="27651">
                                            <p:txEl>
                                              <p:pRg st="9" end="9"/>
                                            </p:txEl>
                                          </p:spTgt>
                                        </p:tgtEl>
                                        <p:attrNameLst>
                                          <p:attrName>style.visibility</p:attrName>
                                        </p:attrNameLst>
                                      </p:cBhvr>
                                      <p:to>
                                        <p:strVal val="visible"/>
                                      </p:to>
                                    </p:set>
                                    <p:animEffect transition="in" filter="fade">
                                      <p:cBhvr>
                                        <p:cTn id="60" dur="1000"/>
                                        <p:tgtEl>
                                          <p:spTgt spid="27651">
                                            <p:txEl>
                                              <p:pRg st="9" end="9"/>
                                            </p:txEl>
                                          </p:spTgt>
                                        </p:tgtEl>
                                      </p:cBhvr>
                                    </p:animEffect>
                                    <p:anim calcmode="lin" valueType="num">
                                      <p:cBhvr>
                                        <p:cTn id="61" dur="1000" fill="hold"/>
                                        <p:tgtEl>
                                          <p:spTgt spid="27651">
                                            <p:txEl>
                                              <p:pRg st="9" end="9"/>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27651">
                                            <p:txEl>
                                              <p:pRg st="9" end="9"/>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7651">
                                            <p:txEl>
                                              <p:pRg st="9" end="9"/>
                                            </p:txEl>
                                          </p:spTgt>
                                        </p:tgtEl>
                                        <p:attrNameLst>
                                          <p:attrName>ppt_y</p:attrName>
                                        </p:attrNameLst>
                                      </p:cBhvr>
                                      <p:tavLst>
                                        <p:tav tm="0">
                                          <p:val>
                                            <p:strVal val="#ppt_y-.03"/>
                                          </p:val>
                                        </p:tav>
                                        <p:tav tm="100000">
                                          <p:val>
                                            <p:strVal val="#ppt_y"/>
                                          </p:val>
                                        </p:tav>
                                      </p:tavLst>
                                    </p:anim>
                                  </p:childTnLst>
                                </p:cTn>
                              </p:par>
                              <p:par>
                                <p:cTn id="64" presetID="37" presetClass="entr" presetSubtype="0" fill="hold" grpId="0" nodeType="withEffect">
                                  <p:stCondLst>
                                    <p:cond delay="0"/>
                                  </p:stCondLst>
                                  <p:childTnLst>
                                    <p:set>
                                      <p:cBhvr>
                                        <p:cTn id="65" dur="1" fill="hold">
                                          <p:stCondLst>
                                            <p:cond delay="0"/>
                                          </p:stCondLst>
                                        </p:cTn>
                                        <p:tgtEl>
                                          <p:spTgt spid="27651">
                                            <p:txEl>
                                              <p:pRg st="10" end="10"/>
                                            </p:txEl>
                                          </p:spTgt>
                                        </p:tgtEl>
                                        <p:attrNameLst>
                                          <p:attrName>style.visibility</p:attrName>
                                        </p:attrNameLst>
                                      </p:cBhvr>
                                      <p:to>
                                        <p:strVal val="visible"/>
                                      </p:to>
                                    </p:set>
                                    <p:animEffect transition="in" filter="fade">
                                      <p:cBhvr>
                                        <p:cTn id="66" dur="1000"/>
                                        <p:tgtEl>
                                          <p:spTgt spid="27651">
                                            <p:txEl>
                                              <p:pRg st="10" end="10"/>
                                            </p:txEl>
                                          </p:spTgt>
                                        </p:tgtEl>
                                      </p:cBhvr>
                                    </p:animEffect>
                                    <p:anim calcmode="lin" valueType="num">
                                      <p:cBhvr>
                                        <p:cTn id="67" dur="1000" fill="hold"/>
                                        <p:tgtEl>
                                          <p:spTgt spid="27651">
                                            <p:txEl>
                                              <p:pRg st="10" end="10"/>
                                            </p:txEl>
                                          </p:spTgt>
                                        </p:tgtEl>
                                        <p:attrNameLst>
                                          <p:attrName>ppt_x</p:attrName>
                                        </p:attrNameLst>
                                      </p:cBhvr>
                                      <p:tavLst>
                                        <p:tav tm="0">
                                          <p:val>
                                            <p:strVal val="#ppt_x"/>
                                          </p:val>
                                        </p:tav>
                                        <p:tav tm="100000">
                                          <p:val>
                                            <p:strVal val="#ppt_x"/>
                                          </p:val>
                                        </p:tav>
                                      </p:tavLst>
                                    </p:anim>
                                    <p:anim calcmode="lin" valueType="num">
                                      <p:cBhvr>
                                        <p:cTn id="68" dur="900" decel="100000" fill="hold"/>
                                        <p:tgtEl>
                                          <p:spTgt spid="27651">
                                            <p:txEl>
                                              <p:pRg st="10" end="10"/>
                                            </p:txEl>
                                          </p:spTgt>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27651">
                                            <p:txEl>
                                              <p:pRg st="10" end="10"/>
                                            </p:txEl>
                                          </p:spTgt>
                                        </p:tgtEl>
                                        <p:attrNameLst>
                                          <p:attrName>ppt_y</p:attrName>
                                        </p:attrNameLst>
                                      </p:cBhvr>
                                      <p:tavLst>
                                        <p:tav tm="0">
                                          <p:val>
                                            <p:strVal val="#ppt_y-.03"/>
                                          </p:val>
                                        </p:tav>
                                        <p:tav tm="100000">
                                          <p:val>
                                            <p:strVal val="#ppt_y"/>
                                          </p:val>
                                        </p:tav>
                                      </p:tavLst>
                                    </p:anim>
                                  </p:childTnLst>
                                </p:cTn>
                              </p:par>
                              <p:par>
                                <p:cTn id="70" presetID="37" presetClass="entr" presetSubtype="0" fill="hold" grpId="0" nodeType="withEffect">
                                  <p:stCondLst>
                                    <p:cond delay="0"/>
                                  </p:stCondLst>
                                  <p:childTnLst>
                                    <p:set>
                                      <p:cBhvr>
                                        <p:cTn id="71" dur="1" fill="hold">
                                          <p:stCondLst>
                                            <p:cond delay="0"/>
                                          </p:stCondLst>
                                        </p:cTn>
                                        <p:tgtEl>
                                          <p:spTgt spid="27651">
                                            <p:txEl>
                                              <p:pRg st="11" end="11"/>
                                            </p:txEl>
                                          </p:spTgt>
                                        </p:tgtEl>
                                        <p:attrNameLst>
                                          <p:attrName>style.visibility</p:attrName>
                                        </p:attrNameLst>
                                      </p:cBhvr>
                                      <p:to>
                                        <p:strVal val="visible"/>
                                      </p:to>
                                    </p:set>
                                    <p:animEffect transition="in" filter="fade">
                                      <p:cBhvr>
                                        <p:cTn id="72" dur="1000"/>
                                        <p:tgtEl>
                                          <p:spTgt spid="27651">
                                            <p:txEl>
                                              <p:pRg st="11" end="11"/>
                                            </p:txEl>
                                          </p:spTgt>
                                        </p:tgtEl>
                                      </p:cBhvr>
                                    </p:animEffect>
                                    <p:anim calcmode="lin" valueType="num">
                                      <p:cBhvr>
                                        <p:cTn id="73" dur="1000" fill="hold"/>
                                        <p:tgtEl>
                                          <p:spTgt spid="27651">
                                            <p:txEl>
                                              <p:pRg st="11" end="11"/>
                                            </p:txEl>
                                          </p:spTgt>
                                        </p:tgtEl>
                                        <p:attrNameLst>
                                          <p:attrName>ppt_x</p:attrName>
                                        </p:attrNameLst>
                                      </p:cBhvr>
                                      <p:tavLst>
                                        <p:tav tm="0">
                                          <p:val>
                                            <p:strVal val="#ppt_x"/>
                                          </p:val>
                                        </p:tav>
                                        <p:tav tm="100000">
                                          <p:val>
                                            <p:strVal val="#ppt_x"/>
                                          </p:val>
                                        </p:tav>
                                      </p:tavLst>
                                    </p:anim>
                                    <p:anim calcmode="lin" valueType="num">
                                      <p:cBhvr>
                                        <p:cTn id="74" dur="900" decel="100000" fill="hold"/>
                                        <p:tgtEl>
                                          <p:spTgt spid="27651">
                                            <p:txEl>
                                              <p:pRg st="11" end="11"/>
                                            </p:txEl>
                                          </p:spTgt>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7651">
                                            <p:txEl>
                                              <p:pRg st="11" end="11"/>
                                            </p:txEl>
                                          </p:spTgt>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27651">
                                            <p:txEl>
                                              <p:pRg st="12" end="12"/>
                                            </p:txEl>
                                          </p:spTgt>
                                        </p:tgtEl>
                                        <p:attrNameLst>
                                          <p:attrName>style.visibility</p:attrName>
                                        </p:attrNameLst>
                                      </p:cBhvr>
                                      <p:to>
                                        <p:strVal val="visible"/>
                                      </p:to>
                                    </p:set>
                                    <p:animEffect transition="in" filter="fade">
                                      <p:cBhvr>
                                        <p:cTn id="78" dur="1000"/>
                                        <p:tgtEl>
                                          <p:spTgt spid="27651">
                                            <p:txEl>
                                              <p:pRg st="12" end="12"/>
                                            </p:txEl>
                                          </p:spTgt>
                                        </p:tgtEl>
                                      </p:cBhvr>
                                    </p:animEffect>
                                    <p:anim calcmode="lin" valueType="num">
                                      <p:cBhvr>
                                        <p:cTn id="79" dur="1000" fill="hold"/>
                                        <p:tgtEl>
                                          <p:spTgt spid="27651">
                                            <p:txEl>
                                              <p:pRg st="12" end="12"/>
                                            </p:txEl>
                                          </p:spTgt>
                                        </p:tgtEl>
                                        <p:attrNameLst>
                                          <p:attrName>ppt_x</p:attrName>
                                        </p:attrNameLst>
                                      </p:cBhvr>
                                      <p:tavLst>
                                        <p:tav tm="0">
                                          <p:val>
                                            <p:strVal val="#ppt_x"/>
                                          </p:val>
                                        </p:tav>
                                        <p:tav tm="100000">
                                          <p:val>
                                            <p:strVal val="#ppt_x"/>
                                          </p:val>
                                        </p:tav>
                                      </p:tavLst>
                                    </p:anim>
                                    <p:anim calcmode="lin" valueType="num">
                                      <p:cBhvr>
                                        <p:cTn id="80" dur="900" decel="100000" fill="hold"/>
                                        <p:tgtEl>
                                          <p:spTgt spid="27651">
                                            <p:txEl>
                                              <p:pRg st="12" end="12"/>
                                            </p:txEl>
                                          </p:spTgt>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7651">
                                            <p:txEl>
                                              <p:pRg st="12" end="12"/>
                                            </p:txEl>
                                          </p:spTgt>
                                        </p:tgtEl>
                                        <p:attrNameLst>
                                          <p:attrName>ppt_y</p:attrName>
                                        </p:attrNameLst>
                                      </p:cBhvr>
                                      <p:tavLst>
                                        <p:tav tm="0">
                                          <p:val>
                                            <p:strVal val="#ppt_y-.03"/>
                                          </p:val>
                                        </p:tav>
                                        <p:tav tm="100000">
                                          <p:val>
                                            <p:strVal val="#ppt_y"/>
                                          </p:val>
                                        </p:tav>
                                      </p:tavLst>
                                    </p:anim>
                                  </p:childTnLst>
                                </p:cTn>
                              </p:par>
                              <p:par>
                                <p:cTn id="82" presetID="37" presetClass="entr" presetSubtype="0" fill="hold" grpId="0" nodeType="withEffect">
                                  <p:stCondLst>
                                    <p:cond delay="0"/>
                                  </p:stCondLst>
                                  <p:childTnLst>
                                    <p:set>
                                      <p:cBhvr>
                                        <p:cTn id="83" dur="1" fill="hold">
                                          <p:stCondLst>
                                            <p:cond delay="0"/>
                                          </p:stCondLst>
                                        </p:cTn>
                                        <p:tgtEl>
                                          <p:spTgt spid="27651">
                                            <p:txEl>
                                              <p:pRg st="13" end="13"/>
                                            </p:txEl>
                                          </p:spTgt>
                                        </p:tgtEl>
                                        <p:attrNameLst>
                                          <p:attrName>style.visibility</p:attrName>
                                        </p:attrNameLst>
                                      </p:cBhvr>
                                      <p:to>
                                        <p:strVal val="visible"/>
                                      </p:to>
                                    </p:set>
                                    <p:animEffect transition="in" filter="fade">
                                      <p:cBhvr>
                                        <p:cTn id="84" dur="1000"/>
                                        <p:tgtEl>
                                          <p:spTgt spid="27651">
                                            <p:txEl>
                                              <p:pRg st="13" end="13"/>
                                            </p:txEl>
                                          </p:spTgt>
                                        </p:tgtEl>
                                      </p:cBhvr>
                                    </p:animEffect>
                                    <p:anim calcmode="lin" valueType="num">
                                      <p:cBhvr>
                                        <p:cTn id="85" dur="1000" fill="hold"/>
                                        <p:tgtEl>
                                          <p:spTgt spid="27651">
                                            <p:txEl>
                                              <p:pRg st="13" end="13"/>
                                            </p:txEl>
                                          </p:spTgt>
                                        </p:tgtEl>
                                        <p:attrNameLst>
                                          <p:attrName>ppt_x</p:attrName>
                                        </p:attrNameLst>
                                      </p:cBhvr>
                                      <p:tavLst>
                                        <p:tav tm="0">
                                          <p:val>
                                            <p:strVal val="#ppt_x"/>
                                          </p:val>
                                        </p:tav>
                                        <p:tav tm="100000">
                                          <p:val>
                                            <p:strVal val="#ppt_x"/>
                                          </p:val>
                                        </p:tav>
                                      </p:tavLst>
                                    </p:anim>
                                    <p:anim calcmode="lin" valueType="num">
                                      <p:cBhvr>
                                        <p:cTn id="86" dur="900" decel="100000" fill="hold"/>
                                        <p:tgtEl>
                                          <p:spTgt spid="27651">
                                            <p:txEl>
                                              <p:pRg st="13" end="13"/>
                                            </p:txEl>
                                          </p:spTgt>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27651">
                                            <p:txEl>
                                              <p:pRg st="13" end="13"/>
                                            </p:txEl>
                                          </p:spTgt>
                                        </p:tgtEl>
                                        <p:attrNameLst>
                                          <p:attrName>ppt_y</p:attrName>
                                        </p:attrNameLst>
                                      </p:cBhvr>
                                      <p:tavLst>
                                        <p:tav tm="0">
                                          <p:val>
                                            <p:strVal val="#ppt_y-.03"/>
                                          </p:val>
                                        </p:tav>
                                        <p:tav tm="100000">
                                          <p:val>
                                            <p:strVal val="#ppt_y"/>
                                          </p:val>
                                        </p:tav>
                                      </p:tavLst>
                                    </p:anim>
                                  </p:childTnLst>
                                </p:cTn>
                              </p:par>
                              <p:par>
                                <p:cTn id="88" presetID="37" presetClass="entr" presetSubtype="0" fill="hold" grpId="0" nodeType="withEffect">
                                  <p:stCondLst>
                                    <p:cond delay="0"/>
                                  </p:stCondLst>
                                  <p:childTnLst>
                                    <p:set>
                                      <p:cBhvr>
                                        <p:cTn id="89" dur="1" fill="hold">
                                          <p:stCondLst>
                                            <p:cond delay="0"/>
                                          </p:stCondLst>
                                        </p:cTn>
                                        <p:tgtEl>
                                          <p:spTgt spid="27651">
                                            <p:txEl>
                                              <p:pRg st="14" end="14"/>
                                            </p:txEl>
                                          </p:spTgt>
                                        </p:tgtEl>
                                        <p:attrNameLst>
                                          <p:attrName>style.visibility</p:attrName>
                                        </p:attrNameLst>
                                      </p:cBhvr>
                                      <p:to>
                                        <p:strVal val="visible"/>
                                      </p:to>
                                    </p:set>
                                    <p:animEffect transition="in" filter="fade">
                                      <p:cBhvr>
                                        <p:cTn id="90" dur="1000"/>
                                        <p:tgtEl>
                                          <p:spTgt spid="27651">
                                            <p:txEl>
                                              <p:pRg st="14" end="14"/>
                                            </p:txEl>
                                          </p:spTgt>
                                        </p:tgtEl>
                                      </p:cBhvr>
                                    </p:animEffect>
                                    <p:anim calcmode="lin" valueType="num">
                                      <p:cBhvr>
                                        <p:cTn id="91" dur="1000" fill="hold"/>
                                        <p:tgtEl>
                                          <p:spTgt spid="27651">
                                            <p:txEl>
                                              <p:pRg st="14" end="14"/>
                                            </p:txEl>
                                          </p:spTgt>
                                        </p:tgtEl>
                                        <p:attrNameLst>
                                          <p:attrName>ppt_x</p:attrName>
                                        </p:attrNameLst>
                                      </p:cBhvr>
                                      <p:tavLst>
                                        <p:tav tm="0">
                                          <p:val>
                                            <p:strVal val="#ppt_x"/>
                                          </p:val>
                                        </p:tav>
                                        <p:tav tm="100000">
                                          <p:val>
                                            <p:strVal val="#ppt_x"/>
                                          </p:val>
                                        </p:tav>
                                      </p:tavLst>
                                    </p:anim>
                                    <p:anim calcmode="lin" valueType="num">
                                      <p:cBhvr>
                                        <p:cTn id="92" dur="900" decel="100000" fill="hold"/>
                                        <p:tgtEl>
                                          <p:spTgt spid="27651">
                                            <p:txEl>
                                              <p:pRg st="14" end="14"/>
                                            </p:txEl>
                                          </p:spTgt>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27651">
                                            <p:txEl>
                                              <p:pRg st="14" end="1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765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idx="4294967295"/>
          </p:nvPr>
        </p:nvSpPr>
        <p:spPr/>
        <p:txBody>
          <a:bodyPr wrap="square" lIns="91440" tIns="45720" rIns="91440" bIns="45720" numCol="1" anchorCtr="0" compatLnSpc="1">
            <a:prstTxWarp prst="textNoShape">
              <a:avLst/>
            </a:prstTxWarp>
            <a:normAutofit fontScale="90000"/>
          </a:bodyPr>
          <a:lstStyle/>
          <a:p>
            <a:pPr>
              <a:defRPr/>
            </a:pPr>
            <a:r>
              <a:rPr lang="pt-BR" sz="2600" cap="none" smtClean="0"/>
              <a:t>ESTRATÉGIA DE SUPRIMENTOS:</a:t>
            </a:r>
            <a:br>
              <a:rPr lang="pt-BR" sz="2600" cap="none" smtClean="0"/>
            </a:br>
            <a:r>
              <a:rPr lang="pt-BR" sz="2600" cap="none" smtClean="0"/>
              <a:t>CRITÉRIOS DE ACEITAÇÃO E RECEBIMENTO DO OBJETO</a:t>
            </a:r>
          </a:p>
        </p:txBody>
      </p:sp>
      <p:sp>
        <p:nvSpPr>
          <p:cNvPr id="29699" name="Espaço Reservado para Conteúdo 2"/>
          <p:cNvSpPr>
            <a:spLocks noGrp="1"/>
          </p:cNvSpPr>
          <p:nvPr>
            <p:ph sz="quarter" idx="4294967295"/>
          </p:nvPr>
        </p:nvSpPr>
        <p:spPr>
          <a:xfrm>
            <a:off x="333375" y="1835150"/>
            <a:ext cx="5965825" cy="6497638"/>
          </a:xfrm>
        </p:spPr>
        <p:txBody>
          <a:bodyPr/>
          <a:lstStyle/>
          <a:p>
            <a:pPr algn="just"/>
            <a:r>
              <a:rPr lang="pt-BR" sz="1800" smtClean="0"/>
              <a:t>O Prazo de Entrega solicitado para o(s) material(is) contidos no Termo de Referência deve estar em conformidade com o estabelecido no mercado, baseando-se nos orçamentos obtidos para os mesmos; </a:t>
            </a:r>
          </a:p>
          <a:p>
            <a:pPr algn="just"/>
            <a:r>
              <a:rPr lang="pt-BR" sz="1800" smtClean="0"/>
              <a:t>Para adquirir item(ns) de qualidade, necessita-se informar alguns critérios, bem como procedimentos relacionados ao fornecedor que serão considerados no momento da aceitação, bem como no recebimento do material:</a:t>
            </a:r>
          </a:p>
          <a:p>
            <a:pPr algn="just">
              <a:buFont typeface="Wingdings" pitchFamily="2" charset="2"/>
              <a:buNone/>
            </a:pPr>
            <a:endParaRPr lang="pt-BR" sz="1800" smtClean="0"/>
          </a:p>
          <a:p>
            <a:pPr marL="742950" lvl="1" indent="-285750" algn="just"/>
            <a:r>
              <a:rPr lang="pt-BR" sz="1800" smtClean="0"/>
              <a:t>Na fase de aceite do objeto pode-se pedir catálogos/</a:t>
            </a:r>
            <a:r>
              <a:rPr lang="pt-BR" sz="1800" smtClean="0">
                <a:solidFill>
                  <a:srgbClr val="FF0000"/>
                </a:solidFill>
              </a:rPr>
              <a:t>amostras*</a:t>
            </a:r>
            <a:r>
              <a:rPr lang="pt-BR" sz="1800" smtClean="0"/>
              <a:t> do material, para comprovação da qualidade do mesmo;</a:t>
            </a:r>
          </a:p>
          <a:p>
            <a:pPr marL="742950" lvl="1" indent="-285750" algn="just">
              <a:buFont typeface="Wingdings 2" pitchFamily="18" charset="2"/>
              <a:buNone/>
            </a:pPr>
            <a:r>
              <a:rPr lang="pt-BR" sz="1800" b="1" smtClean="0">
                <a:solidFill>
                  <a:srgbClr val="FF0000"/>
                </a:solidFill>
              </a:rPr>
              <a:t>* </a:t>
            </a:r>
            <a:r>
              <a:rPr lang="pt-BR" sz="1800" u="sng" smtClean="0">
                <a:solidFill>
                  <a:srgbClr val="FF0000"/>
                </a:solidFill>
              </a:rPr>
              <a:t>Amostras somente em casos extremos</a:t>
            </a:r>
            <a:r>
              <a:rPr lang="pt-BR" sz="1800" smtClean="0"/>
              <a:t>,</a:t>
            </a:r>
            <a:r>
              <a:rPr lang="pt-BR" sz="1800" smtClean="0">
                <a:solidFill>
                  <a:srgbClr val="FF0000"/>
                </a:solidFill>
              </a:rPr>
              <a:t> </a:t>
            </a:r>
            <a:r>
              <a:rPr lang="pt-BR" sz="1800" smtClean="0"/>
              <a:t>pois a analise deverá ser feita em sessão pública, com registro em Ata.</a:t>
            </a:r>
          </a:p>
          <a:p>
            <a:pPr marL="742950" lvl="1" indent="-285750" algn="just"/>
            <a:r>
              <a:rPr lang="pt-BR" sz="1800" smtClean="0"/>
              <a:t>Marcas de referência, que servirão como parâmetro de qualidade no momento do aceite;</a:t>
            </a:r>
          </a:p>
          <a:p>
            <a:pPr marL="742950" lvl="1" indent="-285750" algn="just"/>
            <a:r>
              <a:rPr lang="pt-BR" sz="1800" smtClean="0"/>
              <a:t>O meio e as condições de transporte do item para não comprometimento das condições e qualidades iniciais do material.</a:t>
            </a:r>
          </a:p>
          <a:p>
            <a:pPr marL="742950" lvl="1" indent="-285750" algn="just">
              <a:buFont typeface="Wingdings 2" pitchFamily="18" charset="2"/>
              <a:buNone/>
            </a:pPr>
            <a:endParaRPr lang="pt-BR"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7" presetClass="entr" presetSubtype="0" fill="hold" grpId="0" nodeType="with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fade">
                                      <p:cBhvr>
                                        <p:cTn id="12" dur="1000"/>
                                        <p:tgtEl>
                                          <p:spTgt spid="29699">
                                            <p:txEl>
                                              <p:pRg st="0" end="0"/>
                                            </p:txEl>
                                          </p:spTgt>
                                        </p:tgtEl>
                                      </p:cBhvr>
                                    </p:animEffect>
                                    <p:anim calcmode="lin" valueType="num">
                                      <p:cBhvr>
                                        <p:cTn id="13" dur="10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29699">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9699">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grpId="0" nodeType="withEffect">
                                  <p:stCondLst>
                                    <p:cond delay="0"/>
                                  </p:stCondLst>
                                  <p:childTnLst>
                                    <p:set>
                                      <p:cBhvr>
                                        <p:cTn id="17" dur="1" fill="hold">
                                          <p:stCondLst>
                                            <p:cond delay="0"/>
                                          </p:stCondLst>
                                        </p:cTn>
                                        <p:tgtEl>
                                          <p:spTgt spid="29699">
                                            <p:txEl>
                                              <p:pRg st="1" end="1"/>
                                            </p:txEl>
                                          </p:spTgt>
                                        </p:tgtEl>
                                        <p:attrNameLst>
                                          <p:attrName>style.visibility</p:attrName>
                                        </p:attrNameLst>
                                      </p:cBhvr>
                                      <p:to>
                                        <p:strVal val="visible"/>
                                      </p:to>
                                    </p:set>
                                    <p:animEffect transition="in" filter="fade">
                                      <p:cBhvr>
                                        <p:cTn id="18" dur="1000"/>
                                        <p:tgtEl>
                                          <p:spTgt spid="29699">
                                            <p:txEl>
                                              <p:pRg st="1" end="1"/>
                                            </p:txEl>
                                          </p:spTgt>
                                        </p:tgtEl>
                                      </p:cBhvr>
                                    </p:animEffect>
                                    <p:anim calcmode="lin" valueType="num">
                                      <p:cBhvr>
                                        <p:cTn id="19" dur="10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29699">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9699">
                                            <p:txEl>
                                              <p:pRg st="1" end="1"/>
                                            </p:txEl>
                                          </p:spTgt>
                                        </p:tgtEl>
                                        <p:attrNameLst>
                                          <p:attrName>ppt_y</p:attrName>
                                        </p:attrNameLst>
                                      </p:cBhvr>
                                      <p:tavLst>
                                        <p:tav tm="0">
                                          <p:val>
                                            <p:strVal val="#ppt_y-.03"/>
                                          </p:val>
                                        </p:tav>
                                        <p:tav tm="100000">
                                          <p:val>
                                            <p:strVal val="#ppt_y"/>
                                          </p:val>
                                        </p:tav>
                                      </p:tavLst>
                                    </p:anim>
                                  </p:childTnLst>
                                </p:cTn>
                              </p:par>
                              <p:par>
                                <p:cTn id="22" presetID="37" presetClass="entr" presetSubtype="0" fill="hold" grpId="0" nodeType="withEffect">
                                  <p:stCondLst>
                                    <p:cond delay="0"/>
                                  </p:stCondLst>
                                  <p:childTnLst>
                                    <p:set>
                                      <p:cBhvr>
                                        <p:cTn id="23" dur="1" fill="hold">
                                          <p:stCondLst>
                                            <p:cond delay="0"/>
                                          </p:stCondLst>
                                        </p:cTn>
                                        <p:tgtEl>
                                          <p:spTgt spid="29699">
                                            <p:txEl>
                                              <p:pRg st="3" end="3"/>
                                            </p:txEl>
                                          </p:spTgt>
                                        </p:tgtEl>
                                        <p:attrNameLst>
                                          <p:attrName>style.visibility</p:attrName>
                                        </p:attrNameLst>
                                      </p:cBhvr>
                                      <p:to>
                                        <p:strVal val="visible"/>
                                      </p:to>
                                    </p:set>
                                    <p:animEffect transition="in" filter="fade">
                                      <p:cBhvr>
                                        <p:cTn id="24" dur="1000"/>
                                        <p:tgtEl>
                                          <p:spTgt spid="29699">
                                            <p:txEl>
                                              <p:pRg st="3" end="3"/>
                                            </p:txEl>
                                          </p:spTgt>
                                        </p:tgtEl>
                                      </p:cBhvr>
                                    </p:animEffect>
                                    <p:anim calcmode="lin" valueType="num">
                                      <p:cBhvr>
                                        <p:cTn id="25" dur="10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29699">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29699">
                                            <p:txEl>
                                              <p:pRg st="3" end="3"/>
                                            </p:txEl>
                                          </p:spTgt>
                                        </p:tgtEl>
                                        <p:attrNameLst>
                                          <p:attrName>ppt_y</p:attrName>
                                        </p:attrNameLst>
                                      </p:cBhvr>
                                      <p:tavLst>
                                        <p:tav tm="0">
                                          <p:val>
                                            <p:strVal val="#ppt_y-.03"/>
                                          </p:val>
                                        </p:tav>
                                        <p:tav tm="100000">
                                          <p:val>
                                            <p:strVal val="#ppt_y"/>
                                          </p:val>
                                        </p:tav>
                                      </p:tavLst>
                                    </p:anim>
                                  </p:childTnLst>
                                </p:cTn>
                              </p:par>
                              <p:par>
                                <p:cTn id="28" presetID="37" presetClass="entr" presetSubtype="0" fill="hold" grpId="0" nodeType="withEffect">
                                  <p:stCondLst>
                                    <p:cond delay="0"/>
                                  </p:stCondLst>
                                  <p:childTnLst>
                                    <p:set>
                                      <p:cBhvr>
                                        <p:cTn id="29" dur="1" fill="hold">
                                          <p:stCondLst>
                                            <p:cond delay="0"/>
                                          </p:stCondLst>
                                        </p:cTn>
                                        <p:tgtEl>
                                          <p:spTgt spid="29699">
                                            <p:txEl>
                                              <p:pRg st="4" end="4"/>
                                            </p:txEl>
                                          </p:spTgt>
                                        </p:tgtEl>
                                        <p:attrNameLst>
                                          <p:attrName>style.visibility</p:attrName>
                                        </p:attrNameLst>
                                      </p:cBhvr>
                                      <p:to>
                                        <p:strVal val="visible"/>
                                      </p:to>
                                    </p:set>
                                    <p:animEffect transition="in" filter="fade">
                                      <p:cBhvr>
                                        <p:cTn id="30" dur="1000"/>
                                        <p:tgtEl>
                                          <p:spTgt spid="29699">
                                            <p:txEl>
                                              <p:pRg st="4" end="4"/>
                                            </p:txEl>
                                          </p:spTgt>
                                        </p:tgtEl>
                                      </p:cBhvr>
                                    </p:animEffect>
                                    <p:anim calcmode="lin" valueType="num">
                                      <p:cBhvr>
                                        <p:cTn id="31" dur="10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29699">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9699">
                                            <p:txEl>
                                              <p:pRg st="4" end="4"/>
                                            </p:txEl>
                                          </p:spTgt>
                                        </p:tgtEl>
                                        <p:attrNameLst>
                                          <p:attrName>ppt_y</p:attrName>
                                        </p:attrNameLst>
                                      </p:cBhvr>
                                      <p:tavLst>
                                        <p:tav tm="0">
                                          <p:val>
                                            <p:strVal val="#ppt_y-.03"/>
                                          </p:val>
                                        </p:tav>
                                        <p:tav tm="100000">
                                          <p:val>
                                            <p:strVal val="#ppt_y"/>
                                          </p:val>
                                        </p:tav>
                                      </p:tavLst>
                                    </p:anim>
                                  </p:childTnLst>
                                </p:cTn>
                              </p:par>
                              <p:par>
                                <p:cTn id="34" presetID="37" presetClass="entr" presetSubtype="0" fill="hold" grpId="0" nodeType="withEffect">
                                  <p:stCondLst>
                                    <p:cond delay="0"/>
                                  </p:stCondLst>
                                  <p:childTnLst>
                                    <p:set>
                                      <p:cBhvr>
                                        <p:cTn id="35" dur="1" fill="hold">
                                          <p:stCondLst>
                                            <p:cond delay="0"/>
                                          </p:stCondLst>
                                        </p:cTn>
                                        <p:tgtEl>
                                          <p:spTgt spid="29699">
                                            <p:txEl>
                                              <p:pRg st="5" end="5"/>
                                            </p:txEl>
                                          </p:spTgt>
                                        </p:tgtEl>
                                        <p:attrNameLst>
                                          <p:attrName>style.visibility</p:attrName>
                                        </p:attrNameLst>
                                      </p:cBhvr>
                                      <p:to>
                                        <p:strVal val="visible"/>
                                      </p:to>
                                    </p:set>
                                    <p:animEffect transition="in" filter="fade">
                                      <p:cBhvr>
                                        <p:cTn id="36" dur="1000"/>
                                        <p:tgtEl>
                                          <p:spTgt spid="29699">
                                            <p:txEl>
                                              <p:pRg st="5" end="5"/>
                                            </p:txEl>
                                          </p:spTgt>
                                        </p:tgtEl>
                                      </p:cBhvr>
                                    </p:animEffect>
                                    <p:anim calcmode="lin" valueType="num">
                                      <p:cBhvr>
                                        <p:cTn id="37" dur="1000" fill="hold"/>
                                        <p:tgtEl>
                                          <p:spTgt spid="29699">
                                            <p:txEl>
                                              <p:pRg st="5" end="5"/>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29699">
                                            <p:txEl>
                                              <p:pRg st="5" end="5"/>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29699">
                                            <p:txEl>
                                              <p:pRg st="5" end="5"/>
                                            </p:txEl>
                                          </p:spTgt>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29699">
                                            <p:txEl>
                                              <p:pRg st="6" end="6"/>
                                            </p:txEl>
                                          </p:spTgt>
                                        </p:tgtEl>
                                        <p:attrNameLst>
                                          <p:attrName>style.visibility</p:attrName>
                                        </p:attrNameLst>
                                      </p:cBhvr>
                                      <p:to>
                                        <p:strVal val="visible"/>
                                      </p:to>
                                    </p:set>
                                    <p:animEffect transition="in" filter="fade">
                                      <p:cBhvr>
                                        <p:cTn id="42" dur="1000"/>
                                        <p:tgtEl>
                                          <p:spTgt spid="29699">
                                            <p:txEl>
                                              <p:pRg st="6" end="6"/>
                                            </p:txEl>
                                          </p:spTgt>
                                        </p:tgtEl>
                                      </p:cBhvr>
                                    </p:animEffect>
                                    <p:anim calcmode="lin" valueType="num">
                                      <p:cBhvr>
                                        <p:cTn id="43" dur="1000" fill="hold"/>
                                        <p:tgtEl>
                                          <p:spTgt spid="29699">
                                            <p:txEl>
                                              <p:pRg st="6" end="6"/>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29699">
                                            <p:txEl>
                                              <p:pRg st="6" end="6"/>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9699">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6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pt-BR" dirty="0" smtClean="0"/>
              <a:t>Itens</a:t>
            </a:r>
            <a:endParaRPr lang="pt-BR" dirty="0"/>
          </a:p>
        </p:txBody>
      </p:sp>
      <p:sp>
        <p:nvSpPr>
          <p:cNvPr id="13315" name="Content Placeholder 2"/>
          <p:cNvSpPr>
            <a:spLocks noGrp="1"/>
          </p:cNvSpPr>
          <p:nvPr>
            <p:ph sz="quarter" idx="1"/>
          </p:nvPr>
        </p:nvSpPr>
        <p:spPr>
          <a:xfrm>
            <a:off x="333375" y="1835150"/>
            <a:ext cx="5965825" cy="6497638"/>
          </a:xfrm>
        </p:spPr>
        <p:txBody>
          <a:bodyPr/>
          <a:lstStyle/>
          <a:p>
            <a:pPr eaLnBrk="1" hangingPunct="1"/>
            <a:r>
              <a:rPr lang="pt-BR" smtClean="0"/>
              <a:t>Introdução Geral</a:t>
            </a:r>
          </a:p>
          <a:p>
            <a:pPr eaLnBrk="1" hangingPunct="1"/>
            <a:endParaRPr lang="pt-BR" sz="1200" smtClean="0"/>
          </a:p>
          <a:p>
            <a:pPr eaLnBrk="1" hangingPunct="1"/>
            <a:r>
              <a:rPr lang="pt-BR" smtClean="0"/>
              <a:t>Justificativa da Contratação</a:t>
            </a:r>
          </a:p>
          <a:p>
            <a:pPr eaLnBrk="1" hangingPunct="1"/>
            <a:endParaRPr lang="pt-BR" sz="1200" smtClean="0"/>
          </a:p>
          <a:p>
            <a:pPr eaLnBrk="1" hangingPunct="1"/>
            <a:r>
              <a:rPr lang="pt-BR" smtClean="0"/>
              <a:t>Descrição do Objeto</a:t>
            </a:r>
          </a:p>
          <a:p>
            <a:pPr lvl="1" eaLnBrk="1" hangingPunct="1"/>
            <a:r>
              <a:rPr lang="pt-BR" smtClean="0"/>
              <a:t>Como especificar um bem</a:t>
            </a:r>
          </a:p>
          <a:p>
            <a:pPr lvl="1" eaLnBrk="1" hangingPunct="1"/>
            <a:r>
              <a:rPr lang="pt-BR" smtClean="0"/>
              <a:t>Riscos das especificações impróprias</a:t>
            </a:r>
          </a:p>
          <a:p>
            <a:pPr lvl="1" eaLnBrk="1" hangingPunct="1"/>
            <a:endParaRPr lang="pt-BR" sz="1200" smtClean="0"/>
          </a:p>
          <a:p>
            <a:pPr eaLnBrk="1" hangingPunct="1"/>
            <a:r>
              <a:rPr lang="pt-BR" smtClean="0"/>
              <a:t> Orçamentos</a:t>
            </a:r>
          </a:p>
          <a:p>
            <a:pPr lvl="1" eaLnBrk="1" hangingPunct="1"/>
            <a:r>
              <a:rPr lang="pt-BR" smtClean="0"/>
              <a:t>Detalhamento</a:t>
            </a:r>
          </a:p>
          <a:p>
            <a:pPr lvl="1" eaLnBrk="1" hangingPunct="1"/>
            <a:r>
              <a:rPr lang="pt-BR" smtClean="0"/>
              <a:t>Preço de mercado</a:t>
            </a:r>
          </a:p>
          <a:p>
            <a:pPr lvl="1" eaLnBrk="1" hangingPunct="1"/>
            <a:r>
              <a:rPr lang="pt-BR" smtClean="0"/>
              <a:t> Prazo de validade (mínimo 45 dias)</a:t>
            </a:r>
          </a:p>
          <a:p>
            <a:pPr lvl="1" eaLnBrk="1" hangingPunct="1"/>
            <a:endParaRPr lang="pt-BR" sz="1200" smtClean="0"/>
          </a:p>
          <a:p>
            <a:pPr eaLnBrk="1" hangingPunct="1"/>
            <a:r>
              <a:rPr lang="pt-BR" smtClean="0"/>
              <a:t>Estratégia de Suprimentos</a:t>
            </a:r>
          </a:p>
          <a:p>
            <a:pPr lvl="1" eaLnBrk="1" hangingPunct="1"/>
            <a:r>
              <a:rPr lang="pt-BR" smtClean="0"/>
              <a:t>Critérios de Aceitação e Recebimento</a:t>
            </a:r>
          </a:p>
          <a:p>
            <a:pPr lvl="1" eaLnBrk="1" hangingPunct="1"/>
            <a:r>
              <a:rPr lang="pt-BR" smtClean="0"/>
              <a:t>Procedimento de Fiscalização</a:t>
            </a:r>
          </a:p>
          <a:p>
            <a:pPr lvl="1" eaLnBrk="1" hangingPunct="1"/>
            <a:r>
              <a:rPr lang="pt-BR" smtClean="0"/>
              <a:t> Sanções Administrativas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7" presetClass="entr" presetSubtype="0" fill="hold" nodeType="with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fade">
                                      <p:cBhvr>
                                        <p:cTn id="12" dur="1000"/>
                                        <p:tgtEl>
                                          <p:spTgt spid="13315">
                                            <p:txEl>
                                              <p:pRg st="0" end="0"/>
                                            </p:txEl>
                                          </p:spTgt>
                                        </p:tgtEl>
                                      </p:cBhvr>
                                    </p:animEffect>
                                    <p:anim calcmode="lin" valueType="num">
                                      <p:cBhvr>
                                        <p:cTn id="13"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13315">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3315">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13315">
                                            <p:txEl>
                                              <p:pRg st="2" end="2"/>
                                            </p:txEl>
                                          </p:spTgt>
                                        </p:tgtEl>
                                        <p:attrNameLst>
                                          <p:attrName>style.visibility</p:attrName>
                                        </p:attrNameLst>
                                      </p:cBhvr>
                                      <p:to>
                                        <p:strVal val="visible"/>
                                      </p:to>
                                    </p:set>
                                    <p:animEffect transition="in" filter="fade">
                                      <p:cBhvr>
                                        <p:cTn id="18" dur="1000"/>
                                        <p:tgtEl>
                                          <p:spTgt spid="13315">
                                            <p:txEl>
                                              <p:pRg st="2" end="2"/>
                                            </p:txEl>
                                          </p:spTgt>
                                        </p:tgtEl>
                                      </p:cBhvr>
                                    </p:animEffect>
                                    <p:anim calcmode="lin" valueType="num">
                                      <p:cBhvr>
                                        <p:cTn id="19"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13315">
                                            <p:txEl>
                                              <p:pRg st="2" end="2"/>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3315">
                                            <p:txEl>
                                              <p:pRg st="2" end="2"/>
                                            </p:txEl>
                                          </p:spTgt>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0"/>
                                  </p:stCondLst>
                                  <p:childTnLst>
                                    <p:set>
                                      <p:cBhvr>
                                        <p:cTn id="23" dur="1" fill="hold">
                                          <p:stCondLst>
                                            <p:cond delay="0"/>
                                          </p:stCondLst>
                                        </p:cTn>
                                        <p:tgtEl>
                                          <p:spTgt spid="13315">
                                            <p:txEl>
                                              <p:pRg st="4" end="4"/>
                                            </p:txEl>
                                          </p:spTgt>
                                        </p:tgtEl>
                                        <p:attrNameLst>
                                          <p:attrName>style.visibility</p:attrName>
                                        </p:attrNameLst>
                                      </p:cBhvr>
                                      <p:to>
                                        <p:strVal val="visible"/>
                                      </p:to>
                                    </p:set>
                                    <p:animEffect transition="in" filter="fade">
                                      <p:cBhvr>
                                        <p:cTn id="24" dur="1000"/>
                                        <p:tgtEl>
                                          <p:spTgt spid="13315">
                                            <p:txEl>
                                              <p:pRg st="4" end="4"/>
                                            </p:txEl>
                                          </p:spTgt>
                                        </p:tgtEl>
                                      </p:cBhvr>
                                    </p:animEffect>
                                    <p:anim calcmode="lin" valueType="num">
                                      <p:cBhvr>
                                        <p:cTn id="25"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13315">
                                            <p:txEl>
                                              <p:pRg st="4" end="4"/>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3315">
                                            <p:txEl>
                                              <p:pRg st="4" end="4"/>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13315">
                                            <p:txEl>
                                              <p:pRg st="5" end="5"/>
                                            </p:txEl>
                                          </p:spTgt>
                                        </p:tgtEl>
                                        <p:attrNameLst>
                                          <p:attrName>style.visibility</p:attrName>
                                        </p:attrNameLst>
                                      </p:cBhvr>
                                      <p:to>
                                        <p:strVal val="visible"/>
                                      </p:to>
                                    </p:set>
                                    <p:animEffect transition="in" filter="fade">
                                      <p:cBhvr>
                                        <p:cTn id="30" dur="1000"/>
                                        <p:tgtEl>
                                          <p:spTgt spid="13315">
                                            <p:txEl>
                                              <p:pRg st="5" end="5"/>
                                            </p:txEl>
                                          </p:spTgt>
                                        </p:tgtEl>
                                      </p:cBhvr>
                                    </p:animEffect>
                                    <p:anim calcmode="lin" valueType="num">
                                      <p:cBhvr>
                                        <p:cTn id="31" dur="10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13315">
                                            <p:txEl>
                                              <p:pRg st="5" end="5"/>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3315">
                                            <p:txEl>
                                              <p:pRg st="5" end="5"/>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13315">
                                            <p:txEl>
                                              <p:pRg st="6" end="6"/>
                                            </p:txEl>
                                          </p:spTgt>
                                        </p:tgtEl>
                                        <p:attrNameLst>
                                          <p:attrName>style.visibility</p:attrName>
                                        </p:attrNameLst>
                                      </p:cBhvr>
                                      <p:to>
                                        <p:strVal val="visible"/>
                                      </p:to>
                                    </p:set>
                                    <p:animEffect transition="in" filter="fade">
                                      <p:cBhvr>
                                        <p:cTn id="36" dur="1000"/>
                                        <p:tgtEl>
                                          <p:spTgt spid="13315">
                                            <p:txEl>
                                              <p:pRg st="6" end="6"/>
                                            </p:txEl>
                                          </p:spTgt>
                                        </p:tgtEl>
                                      </p:cBhvr>
                                    </p:animEffect>
                                    <p:anim calcmode="lin" valueType="num">
                                      <p:cBhvr>
                                        <p:cTn id="37" dur="10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13315">
                                            <p:txEl>
                                              <p:pRg st="6" end="6"/>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3315">
                                            <p:txEl>
                                              <p:pRg st="6" end="6"/>
                                            </p:txEl>
                                          </p:spTgt>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13315">
                                            <p:txEl>
                                              <p:pRg st="8" end="8"/>
                                            </p:txEl>
                                          </p:spTgt>
                                        </p:tgtEl>
                                        <p:attrNameLst>
                                          <p:attrName>style.visibility</p:attrName>
                                        </p:attrNameLst>
                                      </p:cBhvr>
                                      <p:to>
                                        <p:strVal val="visible"/>
                                      </p:to>
                                    </p:set>
                                    <p:animEffect transition="in" filter="fade">
                                      <p:cBhvr>
                                        <p:cTn id="42" dur="1000"/>
                                        <p:tgtEl>
                                          <p:spTgt spid="13315">
                                            <p:txEl>
                                              <p:pRg st="8" end="8"/>
                                            </p:txEl>
                                          </p:spTgt>
                                        </p:tgtEl>
                                      </p:cBhvr>
                                    </p:animEffect>
                                    <p:anim calcmode="lin" valueType="num">
                                      <p:cBhvr>
                                        <p:cTn id="43" dur="1000" fill="hold"/>
                                        <p:tgtEl>
                                          <p:spTgt spid="13315">
                                            <p:txEl>
                                              <p:pRg st="8" end="8"/>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13315">
                                            <p:txEl>
                                              <p:pRg st="8" end="8"/>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3315">
                                            <p:txEl>
                                              <p:pRg st="8" end="8"/>
                                            </p:txEl>
                                          </p:spTgt>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0"/>
                                  </p:stCondLst>
                                  <p:childTnLst>
                                    <p:set>
                                      <p:cBhvr>
                                        <p:cTn id="47" dur="1" fill="hold">
                                          <p:stCondLst>
                                            <p:cond delay="0"/>
                                          </p:stCondLst>
                                        </p:cTn>
                                        <p:tgtEl>
                                          <p:spTgt spid="13315">
                                            <p:txEl>
                                              <p:pRg st="9" end="9"/>
                                            </p:txEl>
                                          </p:spTgt>
                                        </p:tgtEl>
                                        <p:attrNameLst>
                                          <p:attrName>style.visibility</p:attrName>
                                        </p:attrNameLst>
                                      </p:cBhvr>
                                      <p:to>
                                        <p:strVal val="visible"/>
                                      </p:to>
                                    </p:set>
                                    <p:animEffect transition="in" filter="fade">
                                      <p:cBhvr>
                                        <p:cTn id="48" dur="1000"/>
                                        <p:tgtEl>
                                          <p:spTgt spid="13315">
                                            <p:txEl>
                                              <p:pRg st="9" end="9"/>
                                            </p:txEl>
                                          </p:spTgt>
                                        </p:tgtEl>
                                      </p:cBhvr>
                                    </p:animEffect>
                                    <p:anim calcmode="lin" valueType="num">
                                      <p:cBhvr>
                                        <p:cTn id="49" dur="1000" fill="hold"/>
                                        <p:tgtEl>
                                          <p:spTgt spid="13315">
                                            <p:txEl>
                                              <p:pRg st="9" end="9"/>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13315">
                                            <p:txEl>
                                              <p:pRg st="9" end="9"/>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3315">
                                            <p:txEl>
                                              <p:pRg st="9" end="9"/>
                                            </p:txEl>
                                          </p:spTgt>
                                        </p:tgtEl>
                                        <p:attrNameLst>
                                          <p:attrName>ppt_y</p:attrName>
                                        </p:attrNameLst>
                                      </p:cBhvr>
                                      <p:tavLst>
                                        <p:tav tm="0">
                                          <p:val>
                                            <p:strVal val="#ppt_y-.03"/>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13315">
                                            <p:txEl>
                                              <p:pRg st="10" end="10"/>
                                            </p:txEl>
                                          </p:spTgt>
                                        </p:tgtEl>
                                        <p:attrNameLst>
                                          <p:attrName>style.visibility</p:attrName>
                                        </p:attrNameLst>
                                      </p:cBhvr>
                                      <p:to>
                                        <p:strVal val="visible"/>
                                      </p:to>
                                    </p:set>
                                    <p:animEffect transition="in" filter="fade">
                                      <p:cBhvr>
                                        <p:cTn id="54" dur="1000"/>
                                        <p:tgtEl>
                                          <p:spTgt spid="13315">
                                            <p:txEl>
                                              <p:pRg st="10" end="10"/>
                                            </p:txEl>
                                          </p:spTgt>
                                        </p:tgtEl>
                                      </p:cBhvr>
                                    </p:animEffect>
                                    <p:anim calcmode="lin" valueType="num">
                                      <p:cBhvr>
                                        <p:cTn id="55" dur="1000" fill="hold"/>
                                        <p:tgtEl>
                                          <p:spTgt spid="13315">
                                            <p:txEl>
                                              <p:pRg st="10" end="10"/>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13315">
                                            <p:txEl>
                                              <p:pRg st="10" end="10"/>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13315">
                                            <p:txEl>
                                              <p:pRg st="10" end="10"/>
                                            </p:txEl>
                                          </p:spTgt>
                                        </p:tgtEl>
                                        <p:attrNameLst>
                                          <p:attrName>ppt_y</p:attrName>
                                        </p:attrNameLst>
                                      </p:cBhvr>
                                      <p:tavLst>
                                        <p:tav tm="0">
                                          <p:val>
                                            <p:strVal val="#ppt_y-.03"/>
                                          </p:val>
                                        </p:tav>
                                        <p:tav tm="100000">
                                          <p:val>
                                            <p:strVal val="#ppt_y"/>
                                          </p:val>
                                        </p:tav>
                                      </p:tavLst>
                                    </p:anim>
                                  </p:childTnLst>
                                </p:cTn>
                              </p:par>
                              <p:par>
                                <p:cTn id="58" presetID="37" presetClass="entr" presetSubtype="0" fill="hold" nodeType="withEffect">
                                  <p:stCondLst>
                                    <p:cond delay="0"/>
                                  </p:stCondLst>
                                  <p:childTnLst>
                                    <p:set>
                                      <p:cBhvr>
                                        <p:cTn id="59" dur="1" fill="hold">
                                          <p:stCondLst>
                                            <p:cond delay="0"/>
                                          </p:stCondLst>
                                        </p:cTn>
                                        <p:tgtEl>
                                          <p:spTgt spid="13315">
                                            <p:txEl>
                                              <p:pRg st="11" end="11"/>
                                            </p:txEl>
                                          </p:spTgt>
                                        </p:tgtEl>
                                        <p:attrNameLst>
                                          <p:attrName>style.visibility</p:attrName>
                                        </p:attrNameLst>
                                      </p:cBhvr>
                                      <p:to>
                                        <p:strVal val="visible"/>
                                      </p:to>
                                    </p:set>
                                    <p:animEffect transition="in" filter="fade">
                                      <p:cBhvr>
                                        <p:cTn id="60" dur="1000"/>
                                        <p:tgtEl>
                                          <p:spTgt spid="13315">
                                            <p:txEl>
                                              <p:pRg st="11" end="11"/>
                                            </p:txEl>
                                          </p:spTgt>
                                        </p:tgtEl>
                                      </p:cBhvr>
                                    </p:animEffect>
                                    <p:anim calcmode="lin" valueType="num">
                                      <p:cBhvr>
                                        <p:cTn id="61" dur="1000" fill="hold"/>
                                        <p:tgtEl>
                                          <p:spTgt spid="13315">
                                            <p:txEl>
                                              <p:pRg st="11" end="11"/>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13315">
                                            <p:txEl>
                                              <p:pRg st="11" end="11"/>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13315">
                                            <p:txEl>
                                              <p:pRg st="11" end="11"/>
                                            </p:txEl>
                                          </p:spTgt>
                                        </p:tgtEl>
                                        <p:attrNameLst>
                                          <p:attrName>ppt_y</p:attrName>
                                        </p:attrNameLst>
                                      </p:cBhvr>
                                      <p:tavLst>
                                        <p:tav tm="0">
                                          <p:val>
                                            <p:strVal val="#ppt_y-.03"/>
                                          </p:val>
                                        </p:tav>
                                        <p:tav tm="100000">
                                          <p:val>
                                            <p:strVal val="#ppt_y"/>
                                          </p:val>
                                        </p:tav>
                                      </p:tavLst>
                                    </p:anim>
                                  </p:childTnLst>
                                </p:cTn>
                              </p:par>
                              <p:par>
                                <p:cTn id="64" presetID="37" presetClass="entr" presetSubtype="0" fill="hold" nodeType="withEffect">
                                  <p:stCondLst>
                                    <p:cond delay="0"/>
                                  </p:stCondLst>
                                  <p:childTnLst>
                                    <p:set>
                                      <p:cBhvr>
                                        <p:cTn id="65" dur="1" fill="hold">
                                          <p:stCondLst>
                                            <p:cond delay="0"/>
                                          </p:stCondLst>
                                        </p:cTn>
                                        <p:tgtEl>
                                          <p:spTgt spid="13315">
                                            <p:txEl>
                                              <p:pRg st="13" end="13"/>
                                            </p:txEl>
                                          </p:spTgt>
                                        </p:tgtEl>
                                        <p:attrNameLst>
                                          <p:attrName>style.visibility</p:attrName>
                                        </p:attrNameLst>
                                      </p:cBhvr>
                                      <p:to>
                                        <p:strVal val="visible"/>
                                      </p:to>
                                    </p:set>
                                    <p:animEffect transition="in" filter="fade">
                                      <p:cBhvr>
                                        <p:cTn id="66" dur="1000"/>
                                        <p:tgtEl>
                                          <p:spTgt spid="13315">
                                            <p:txEl>
                                              <p:pRg st="13" end="13"/>
                                            </p:txEl>
                                          </p:spTgt>
                                        </p:tgtEl>
                                      </p:cBhvr>
                                    </p:animEffect>
                                    <p:anim calcmode="lin" valueType="num">
                                      <p:cBhvr>
                                        <p:cTn id="67" dur="1000" fill="hold"/>
                                        <p:tgtEl>
                                          <p:spTgt spid="13315">
                                            <p:txEl>
                                              <p:pRg st="13" end="13"/>
                                            </p:txEl>
                                          </p:spTgt>
                                        </p:tgtEl>
                                        <p:attrNameLst>
                                          <p:attrName>ppt_x</p:attrName>
                                        </p:attrNameLst>
                                      </p:cBhvr>
                                      <p:tavLst>
                                        <p:tav tm="0">
                                          <p:val>
                                            <p:strVal val="#ppt_x"/>
                                          </p:val>
                                        </p:tav>
                                        <p:tav tm="100000">
                                          <p:val>
                                            <p:strVal val="#ppt_x"/>
                                          </p:val>
                                        </p:tav>
                                      </p:tavLst>
                                    </p:anim>
                                    <p:anim calcmode="lin" valueType="num">
                                      <p:cBhvr>
                                        <p:cTn id="68" dur="900" decel="100000" fill="hold"/>
                                        <p:tgtEl>
                                          <p:spTgt spid="13315">
                                            <p:txEl>
                                              <p:pRg st="13" end="13"/>
                                            </p:txEl>
                                          </p:spTgt>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3315">
                                            <p:txEl>
                                              <p:pRg st="13" end="13"/>
                                            </p:txEl>
                                          </p:spTgt>
                                        </p:tgtEl>
                                        <p:attrNameLst>
                                          <p:attrName>ppt_y</p:attrName>
                                        </p:attrNameLst>
                                      </p:cBhvr>
                                      <p:tavLst>
                                        <p:tav tm="0">
                                          <p:val>
                                            <p:strVal val="#ppt_y-.03"/>
                                          </p:val>
                                        </p:tav>
                                        <p:tav tm="100000">
                                          <p:val>
                                            <p:strVal val="#ppt_y"/>
                                          </p:val>
                                        </p:tav>
                                      </p:tavLst>
                                    </p:anim>
                                  </p:childTnLst>
                                </p:cTn>
                              </p:par>
                              <p:par>
                                <p:cTn id="70" presetID="37" presetClass="entr" presetSubtype="0" fill="hold" nodeType="withEffect">
                                  <p:stCondLst>
                                    <p:cond delay="0"/>
                                  </p:stCondLst>
                                  <p:childTnLst>
                                    <p:set>
                                      <p:cBhvr>
                                        <p:cTn id="71" dur="1" fill="hold">
                                          <p:stCondLst>
                                            <p:cond delay="0"/>
                                          </p:stCondLst>
                                        </p:cTn>
                                        <p:tgtEl>
                                          <p:spTgt spid="13315">
                                            <p:txEl>
                                              <p:pRg st="14" end="14"/>
                                            </p:txEl>
                                          </p:spTgt>
                                        </p:tgtEl>
                                        <p:attrNameLst>
                                          <p:attrName>style.visibility</p:attrName>
                                        </p:attrNameLst>
                                      </p:cBhvr>
                                      <p:to>
                                        <p:strVal val="visible"/>
                                      </p:to>
                                    </p:set>
                                    <p:animEffect transition="in" filter="fade">
                                      <p:cBhvr>
                                        <p:cTn id="72" dur="1000"/>
                                        <p:tgtEl>
                                          <p:spTgt spid="13315">
                                            <p:txEl>
                                              <p:pRg st="14" end="14"/>
                                            </p:txEl>
                                          </p:spTgt>
                                        </p:tgtEl>
                                      </p:cBhvr>
                                    </p:animEffect>
                                    <p:anim calcmode="lin" valueType="num">
                                      <p:cBhvr>
                                        <p:cTn id="73" dur="1000" fill="hold"/>
                                        <p:tgtEl>
                                          <p:spTgt spid="13315">
                                            <p:txEl>
                                              <p:pRg st="14" end="14"/>
                                            </p:txEl>
                                          </p:spTgt>
                                        </p:tgtEl>
                                        <p:attrNameLst>
                                          <p:attrName>ppt_x</p:attrName>
                                        </p:attrNameLst>
                                      </p:cBhvr>
                                      <p:tavLst>
                                        <p:tav tm="0">
                                          <p:val>
                                            <p:strVal val="#ppt_x"/>
                                          </p:val>
                                        </p:tav>
                                        <p:tav tm="100000">
                                          <p:val>
                                            <p:strVal val="#ppt_x"/>
                                          </p:val>
                                        </p:tav>
                                      </p:tavLst>
                                    </p:anim>
                                    <p:anim calcmode="lin" valueType="num">
                                      <p:cBhvr>
                                        <p:cTn id="74" dur="900" decel="100000" fill="hold"/>
                                        <p:tgtEl>
                                          <p:spTgt spid="13315">
                                            <p:txEl>
                                              <p:pRg st="14" end="14"/>
                                            </p:txEl>
                                          </p:spTgt>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3315">
                                            <p:txEl>
                                              <p:pRg st="14" end="14"/>
                                            </p:txEl>
                                          </p:spTgt>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3315">
                                            <p:txEl>
                                              <p:pRg st="15" end="15"/>
                                            </p:txEl>
                                          </p:spTgt>
                                        </p:tgtEl>
                                        <p:attrNameLst>
                                          <p:attrName>style.visibility</p:attrName>
                                        </p:attrNameLst>
                                      </p:cBhvr>
                                      <p:to>
                                        <p:strVal val="visible"/>
                                      </p:to>
                                    </p:set>
                                    <p:animEffect transition="in" filter="fade">
                                      <p:cBhvr>
                                        <p:cTn id="78" dur="1000"/>
                                        <p:tgtEl>
                                          <p:spTgt spid="13315">
                                            <p:txEl>
                                              <p:pRg st="15" end="15"/>
                                            </p:txEl>
                                          </p:spTgt>
                                        </p:tgtEl>
                                      </p:cBhvr>
                                    </p:animEffect>
                                    <p:anim calcmode="lin" valueType="num">
                                      <p:cBhvr>
                                        <p:cTn id="79" dur="1000" fill="hold"/>
                                        <p:tgtEl>
                                          <p:spTgt spid="13315">
                                            <p:txEl>
                                              <p:pRg st="15" end="15"/>
                                            </p:txEl>
                                          </p:spTgt>
                                        </p:tgtEl>
                                        <p:attrNameLst>
                                          <p:attrName>ppt_x</p:attrName>
                                        </p:attrNameLst>
                                      </p:cBhvr>
                                      <p:tavLst>
                                        <p:tav tm="0">
                                          <p:val>
                                            <p:strVal val="#ppt_x"/>
                                          </p:val>
                                        </p:tav>
                                        <p:tav tm="100000">
                                          <p:val>
                                            <p:strVal val="#ppt_x"/>
                                          </p:val>
                                        </p:tav>
                                      </p:tavLst>
                                    </p:anim>
                                    <p:anim calcmode="lin" valueType="num">
                                      <p:cBhvr>
                                        <p:cTn id="80" dur="900" decel="100000" fill="hold"/>
                                        <p:tgtEl>
                                          <p:spTgt spid="13315">
                                            <p:txEl>
                                              <p:pRg st="15" end="15"/>
                                            </p:txEl>
                                          </p:spTgt>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3315">
                                            <p:txEl>
                                              <p:pRg st="15" end="15"/>
                                            </p:txEl>
                                          </p:spTgt>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13315">
                                            <p:txEl>
                                              <p:pRg st="16" end="16"/>
                                            </p:txEl>
                                          </p:spTgt>
                                        </p:tgtEl>
                                        <p:attrNameLst>
                                          <p:attrName>style.visibility</p:attrName>
                                        </p:attrNameLst>
                                      </p:cBhvr>
                                      <p:to>
                                        <p:strVal val="visible"/>
                                      </p:to>
                                    </p:set>
                                    <p:animEffect transition="in" filter="fade">
                                      <p:cBhvr>
                                        <p:cTn id="84" dur="1000"/>
                                        <p:tgtEl>
                                          <p:spTgt spid="13315">
                                            <p:txEl>
                                              <p:pRg st="16" end="16"/>
                                            </p:txEl>
                                          </p:spTgt>
                                        </p:tgtEl>
                                      </p:cBhvr>
                                    </p:animEffect>
                                    <p:anim calcmode="lin" valueType="num">
                                      <p:cBhvr>
                                        <p:cTn id="85" dur="1000" fill="hold"/>
                                        <p:tgtEl>
                                          <p:spTgt spid="13315">
                                            <p:txEl>
                                              <p:pRg st="16" end="16"/>
                                            </p:txEl>
                                          </p:spTgt>
                                        </p:tgtEl>
                                        <p:attrNameLst>
                                          <p:attrName>ppt_x</p:attrName>
                                        </p:attrNameLst>
                                      </p:cBhvr>
                                      <p:tavLst>
                                        <p:tav tm="0">
                                          <p:val>
                                            <p:strVal val="#ppt_x"/>
                                          </p:val>
                                        </p:tav>
                                        <p:tav tm="100000">
                                          <p:val>
                                            <p:strVal val="#ppt_x"/>
                                          </p:val>
                                        </p:tav>
                                      </p:tavLst>
                                    </p:anim>
                                    <p:anim calcmode="lin" valueType="num">
                                      <p:cBhvr>
                                        <p:cTn id="86" dur="900" decel="100000" fill="hold"/>
                                        <p:tgtEl>
                                          <p:spTgt spid="13315">
                                            <p:txEl>
                                              <p:pRg st="16" end="16"/>
                                            </p:txEl>
                                          </p:spTgt>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3315">
                                            <p:txEl>
                                              <p:pRg st="16" end="1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ítulo 1"/>
          <p:cNvSpPr>
            <a:spLocks noGrp="1"/>
          </p:cNvSpPr>
          <p:nvPr>
            <p:ph type="title"/>
          </p:nvPr>
        </p:nvSpPr>
        <p:spPr bwMode="auto"/>
        <p:txBody>
          <a:bodyPr wrap="square" lIns="91440" tIns="45720" rIns="91440" bIns="45720" numCol="1" anchorCtr="0" compatLnSpc="1">
            <a:prstTxWarp prst="textNoShape">
              <a:avLst/>
            </a:prstTxWarp>
          </a:bodyPr>
          <a:lstStyle/>
          <a:p>
            <a:r>
              <a:rPr lang="pt-BR" sz="2600" cap="none" smtClean="0"/>
              <a:t>ESTRATÉGIA DE SUPRIMENTOS:</a:t>
            </a:r>
            <a:br>
              <a:rPr lang="pt-BR" sz="2600" cap="none" smtClean="0"/>
            </a:br>
            <a:r>
              <a:rPr lang="pt-BR" sz="2600" cap="none" smtClean="0"/>
              <a:t>A FISCALIZAÇÃO</a:t>
            </a:r>
          </a:p>
        </p:txBody>
      </p:sp>
      <p:sp>
        <p:nvSpPr>
          <p:cNvPr id="31747" name="Espaço Reservado para Conteúdo 2"/>
          <p:cNvSpPr>
            <a:spLocks noGrp="1"/>
          </p:cNvSpPr>
          <p:nvPr>
            <p:ph sz="quarter" idx="1"/>
          </p:nvPr>
        </p:nvSpPr>
        <p:spPr>
          <a:xfrm>
            <a:off x="260350" y="1908175"/>
            <a:ext cx="6048375" cy="6723063"/>
          </a:xfrm>
        </p:spPr>
        <p:txBody>
          <a:bodyPr/>
          <a:lstStyle/>
          <a:p>
            <a:pPr algn="just"/>
            <a:r>
              <a:rPr lang="pt-BR" sz="2200" smtClean="0"/>
              <a:t>Por força do art. 67, da Lei 8.666/1993, todo contrato, incluídas as Notas de Empenho, devem ter sua execução acompanhada e fiscalizada por servidor formalmente designado para tanto (Portaria);</a:t>
            </a:r>
          </a:p>
          <a:p>
            <a:pPr algn="just"/>
            <a:r>
              <a:rPr lang="pt-BR" sz="2200" smtClean="0"/>
              <a:t>O Fiscal é responsável por exigir da Contratada o cumprimento das regras estabelecidas no Edital e em seus anexos (TR e Minuta de Contrato), registrando todas as ocorrências relacionadas;</a:t>
            </a:r>
          </a:p>
          <a:p>
            <a:pPr algn="just"/>
            <a:r>
              <a:rPr lang="pt-BR" sz="2200" smtClean="0"/>
              <a:t>O Fiscal também é responsável pelo Ateste de Notas Fiscais (tanto físico, quanto eletrônico);</a:t>
            </a:r>
          </a:p>
          <a:p>
            <a:pPr algn="just"/>
            <a:r>
              <a:rPr lang="pt-BR" sz="2200" smtClean="0"/>
              <a:t>O Fiscal </a:t>
            </a:r>
            <a:r>
              <a:rPr lang="pt-BR" sz="2200" b="1" smtClean="0">
                <a:solidFill>
                  <a:srgbClr val="C00000"/>
                </a:solidFill>
              </a:rPr>
              <a:t>poderá responder processo administrativo </a:t>
            </a:r>
            <a:r>
              <a:rPr lang="pt-BR" sz="2200" smtClean="0"/>
              <a:t>caso a </a:t>
            </a:r>
            <a:r>
              <a:rPr lang="pt-BR" sz="2200" b="1" smtClean="0">
                <a:solidFill>
                  <a:srgbClr val="C00000"/>
                </a:solidFill>
              </a:rPr>
              <a:t>Contratada não cumpra com as exigências editalícias</a:t>
            </a:r>
            <a:r>
              <a:rPr lang="pt-BR" sz="2200" smtClean="0"/>
              <a:t>, principalmente se trouxer prejuízos à Administração Pública.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bwMode="auto"/>
        <p:txBody>
          <a:bodyPr wrap="square" lIns="91440" tIns="45720" rIns="91440" bIns="45720" numCol="1" anchorCtr="0" compatLnSpc="1">
            <a:prstTxWarp prst="textNoShape">
              <a:avLst/>
            </a:prstTxWarp>
          </a:bodyPr>
          <a:lstStyle/>
          <a:p>
            <a:r>
              <a:rPr lang="pt-BR" sz="2600" cap="none" smtClean="0"/>
              <a:t>ESTRATÉGIA DE SUPRIMENTOS: SANÇÕES ADMINISTRATIVAS</a:t>
            </a:r>
          </a:p>
        </p:txBody>
      </p:sp>
      <p:sp>
        <p:nvSpPr>
          <p:cNvPr id="32771" name="Espaço Reservado para Conteúdo 2"/>
          <p:cNvSpPr>
            <a:spLocks noGrp="1"/>
          </p:cNvSpPr>
          <p:nvPr>
            <p:ph sz="quarter" idx="1"/>
          </p:nvPr>
        </p:nvSpPr>
        <p:spPr>
          <a:xfrm>
            <a:off x="342900" y="2133600"/>
            <a:ext cx="5965825" cy="6497638"/>
          </a:xfrm>
        </p:spPr>
        <p:txBody>
          <a:bodyPr/>
          <a:lstStyle/>
          <a:p>
            <a:r>
              <a:rPr lang="pt-BR" smtClean="0"/>
              <a:t>As sanções administrativas devem ser descritas de forma a possibilitar sua real aplicação, a fim de evitar falhas por parte dos fornecedores, e garantir o sucesso da aquisição;</a:t>
            </a:r>
          </a:p>
          <a:p>
            <a:r>
              <a:rPr lang="pt-BR" b="1" smtClean="0">
                <a:solidFill>
                  <a:srgbClr val="C00000"/>
                </a:solidFill>
              </a:rPr>
              <a:t>O Fiscal deverá comunicar à Administração quaisquer ocorrências passíveis das sanções administrativas previstas em Edital</a:t>
            </a:r>
            <a:r>
              <a:rPr lang="pt-BR" smtClean="0"/>
              <a:t>;</a:t>
            </a:r>
          </a:p>
          <a:p>
            <a:r>
              <a:rPr lang="pt-BR" smtClean="0"/>
              <a:t>Esclarecemos que as sanções que não forem claramente descritas, ou que gerem dubiedade em seu entendimento, não poderão ser aplicadas, permitindo ao fornecedor faltoso se esquivar das penalidades cabíveis.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pt-BR" dirty="0" smtClean="0"/>
              <a:t>Introdução Geral</a:t>
            </a:r>
          </a:p>
        </p:txBody>
      </p:sp>
      <p:sp>
        <p:nvSpPr>
          <p:cNvPr id="14339" name="Content Placeholder 2"/>
          <p:cNvSpPr>
            <a:spLocks noGrp="1"/>
          </p:cNvSpPr>
          <p:nvPr>
            <p:ph sz="quarter" idx="1"/>
          </p:nvPr>
        </p:nvSpPr>
        <p:spPr>
          <a:xfrm>
            <a:off x="260350" y="2700338"/>
            <a:ext cx="6192838" cy="6119812"/>
          </a:xfrm>
        </p:spPr>
        <p:txBody>
          <a:bodyPr/>
          <a:lstStyle/>
          <a:p>
            <a:pPr eaLnBrk="1" hangingPunct="1"/>
            <a:r>
              <a:rPr lang="pt-BR" sz="2000" smtClean="0"/>
              <a:t>Com frequência há aquisições de bens, produtos e serviços que não atendem às necessidades para as quais foram adquiridos.</a:t>
            </a:r>
          </a:p>
          <a:p>
            <a:pPr eaLnBrk="1" hangingPunct="1"/>
            <a:endParaRPr lang="pt-BR" sz="2000" smtClean="0"/>
          </a:p>
          <a:p>
            <a:pPr eaLnBrk="1" hangingPunct="1">
              <a:buClr>
                <a:srgbClr val="FE8637"/>
              </a:buClr>
            </a:pPr>
            <a:r>
              <a:rPr lang="pt-BR" sz="2000" smtClean="0">
                <a:solidFill>
                  <a:srgbClr val="000000"/>
                </a:solidFill>
              </a:rPr>
              <a:t>Sendo assim, com o objetivo de facilitar, padronizar e informar sobre o desenvolvimento do processo de compras, oferecemos este Guia para Elaboração de Termo de Referência.</a:t>
            </a:r>
          </a:p>
          <a:p>
            <a:pPr eaLnBrk="1" hangingPunct="1">
              <a:buClr>
                <a:srgbClr val="FE8637"/>
              </a:buClr>
            </a:pPr>
            <a:endParaRPr lang="pt-BR" sz="2000" smtClean="0">
              <a:solidFill>
                <a:srgbClr val="000000"/>
              </a:solidFill>
            </a:endParaRPr>
          </a:p>
          <a:p>
            <a:pPr eaLnBrk="1" hangingPunct="1">
              <a:buClr>
                <a:srgbClr val="FE8637"/>
              </a:buClr>
            </a:pPr>
            <a:endParaRPr lang="pt-BR" sz="2000" smtClean="0">
              <a:solidFill>
                <a:srgbClr val="000000"/>
              </a:solidFill>
            </a:endParaRPr>
          </a:p>
          <a:p>
            <a:pPr eaLnBrk="1" hangingPunct="1">
              <a:buClr>
                <a:srgbClr val="FE8637"/>
              </a:buClr>
            </a:pPr>
            <a:endParaRPr lang="pt-BR" sz="2000" smtClean="0">
              <a:solidFill>
                <a:srgbClr val="000000"/>
              </a:solidFill>
            </a:endParaRPr>
          </a:p>
          <a:p>
            <a:pPr eaLnBrk="1" hangingPunct="1">
              <a:buClr>
                <a:srgbClr val="FE8637"/>
              </a:buClr>
            </a:pPr>
            <a:endParaRPr lang="pt-BR" sz="2000" smtClean="0">
              <a:solidFill>
                <a:srgbClr val="000000"/>
              </a:solidFill>
            </a:endParaRPr>
          </a:p>
          <a:p>
            <a:pPr eaLnBrk="1" hangingPunct="1"/>
            <a:endParaRPr lang="pt-BR" sz="1200" smtClean="0"/>
          </a:p>
          <a:p>
            <a:pPr eaLnBrk="1" hangingPunct="1">
              <a:buFont typeface="Wingdings" pitchFamily="2" charset="2"/>
              <a:buNone/>
            </a:pPr>
            <a:endParaRPr lang="pt-BR" sz="1300" smtClean="0"/>
          </a:p>
          <a:p>
            <a:pPr eaLnBrk="1" hangingPunct="1">
              <a:buFont typeface="Wingdings" pitchFamily="2" charset="2"/>
              <a:buNone/>
            </a:pPr>
            <a:endParaRPr lang="pt-B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7" presetClass="entr" presetSubtype="0" fill="hold" nodeType="with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fade">
                                      <p:cBhvr>
                                        <p:cTn id="12" dur="1000"/>
                                        <p:tgtEl>
                                          <p:spTgt spid="14339">
                                            <p:txEl>
                                              <p:pRg st="0" end="0"/>
                                            </p:txEl>
                                          </p:spTgt>
                                        </p:tgtEl>
                                      </p:cBhvr>
                                    </p:animEffect>
                                    <p:anim calcmode="lin" valueType="num">
                                      <p:cBhvr>
                                        <p:cTn id="13"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14339">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4339">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14339">
                                            <p:txEl>
                                              <p:pRg st="2" end="2"/>
                                            </p:txEl>
                                          </p:spTgt>
                                        </p:tgtEl>
                                        <p:attrNameLst>
                                          <p:attrName>style.visibility</p:attrName>
                                        </p:attrNameLst>
                                      </p:cBhvr>
                                      <p:to>
                                        <p:strVal val="visible"/>
                                      </p:to>
                                    </p:set>
                                    <p:animEffect transition="in" filter="fade">
                                      <p:cBhvr>
                                        <p:cTn id="18" dur="1000"/>
                                        <p:tgtEl>
                                          <p:spTgt spid="14339">
                                            <p:txEl>
                                              <p:pRg st="2" end="2"/>
                                            </p:txEl>
                                          </p:spTgt>
                                        </p:tgtEl>
                                      </p:cBhvr>
                                    </p:animEffect>
                                    <p:anim calcmode="lin" valueType="num">
                                      <p:cBhvr>
                                        <p:cTn id="19"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14339">
                                            <p:txEl>
                                              <p:pRg st="2" end="2"/>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433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0"/>
            <a:ext cx="5965825" cy="1036638"/>
          </a:xfrm>
        </p:spPr>
        <p:txBody>
          <a:bodyPr/>
          <a:lstStyle/>
          <a:p>
            <a:pPr eaLnBrk="1" fontAlgn="auto" hangingPunct="1">
              <a:spcAft>
                <a:spcPts val="0"/>
              </a:spcAft>
              <a:defRPr/>
            </a:pPr>
            <a:r>
              <a:rPr lang="pt-BR" dirty="0" smtClean="0"/>
              <a:t>Justificativa da Contratação</a:t>
            </a:r>
            <a:endParaRPr lang="pt-BR" dirty="0"/>
          </a:p>
        </p:txBody>
      </p:sp>
      <p:sp>
        <p:nvSpPr>
          <p:cNvPr id="3" name="Content Placeholder 2"/>
          <p:cNvSpPr>
            <a:spLocks noGrp="1"/>
          </p:cNvSpPr>
          <p:nvPr>
            <p:ph sz="quarter" idx="1"/>
          </p:nvPr>
        </p:nvSpPr>
        <p:spPr>
          <a:xfrm>
            <a:off x="260350" y="1692275"/>
            <a:ext cx="6192838" cy="6985000"/>
          </a:xfrm>
        </p:spPr>
        <p:txBody>
          <a:bodyPr/>
          <a:lstStyle/>
          <a:p>
            <a:pPr eaLnBrk="1" hangingPunct="1"/>
            <a:r>
              <a:rPr lang="pt-BR" sz="2000" smtClean="0"/>
              <a:t>Deve ser breve e baseada na conveniência, necessidade e oportunidade da contratação.</a:t>
            </a:r>
          </a:p>
          <a:p>
            <a:pPr eaLnBrk="1" hangingPunct="1"/>
            <a:r>
              <a:rPr lang="pt-BR" sz="2000" smtClean="0"/>
              <a:t> Enfocar os objetivos que se pretende alcançar e os impactos positivos da contratação para a instituição, seus servidores e para a comunidade.</a:t>
            </a:r>
          </a:p>
          <a:p>
            <a:pPr eaLnBrk="1" hangingPunct="1"/>
            <a:endParaRPr lang="pt-BR" sz="2000" smtClean="0"/>
          </a:p>
          <a:p>
            <a:pPr eaLnBrk="1" hangingPunct="1"/>
            <a:r>
              <a:rPr lang="pt-BR" sz="2000" smtClean="0"/>
              <a:t>Exemplos:</a:t>
            </a:r>
          </a:p>
          <a:p>
            <a:pPr eaLnBrk="1" hangingPunct="1"/>
            <a:endParaRPr lang="pt-BR" sz="2000" smtClean="0"/>
          </a:p>
          <a:p>
            <a:pPr algn="just" eaLnBrk="1" hangingPunct="1">
              <a:buFont typeface="Wingdings" pitchFamily="2" charset="2"/>
              <a:buNone/>
            </a:pPr>
            <a:r>
              <a:rPr lang="pt-BR" sz="1200" smtClean="0"/>
              <a:t>Trata-se da aquisição de equipamentos para compor Laboratório de Instrumentação Analítica, os quais serão utilizados nas aulas experimentais de diversas disciplinas da graduação, tais como: Análise Química Instrumental, Eletroanalítica e Técnicas de Separação e outras como Princípio de Análise Química, Métodos Quantitativos de Análise. Cabe ressaltar que as duas primeiras disciplinas têm como objetivo principal apresentar ao discente, alguns métodos instrumentais empregados na caracterização de materiais e controle de qualidade, por meio de tópicos teóricos e experimentais, sendo assim, disciplinas de fundamental interesse para a formação do químico e parte das engenharias. Esse laboratório também atenderá às necessidades de diversas disciplinas da pós-graduação em Ciência e Tecnologia/Química, a saber: Espectroscopia aplicada à análise Química; Espectroscopia de absorção molecular aplicada à análise química; Preparação de amostras; Eletroquímica e Eletroanalítica; Fundamentos de técnicas cromatográficas, Cromatografia Avançada.</a:t>
            </a:r>
          </a:p>
          <a:p>
            <a:pPr algn="just" eaLnBrk="1" hangingPunct="1">
              <a:buFont typeface="Wingdings" pitchFamily="2" charset="2"/>
              <a:buNone/>
            </a:pPr>
            <a:endParaRPr lang="pt-BR" sz="1200" smtClean="0"/>
          </a:p>
          <a:p>
            <a:pPr algn="just" eaLnBrk="1" hangingPunct="1">
              <a:buFont typeface="Wingdings" pitchFamily="2" charset="2"/>
              <a:buNone/>
            </a:pPr>
            <a:r>
              <a:rPr lang="pt-BR" sz="1200" smtClean="0"/>
              <a:t>Justifica-se a elaboração do presente Termo de Referência, para prover condições de atender as demanda de materiais destinados aos laboratórios de graduação, nas unidades da Fundação Universidade Federal do ABC. Estes itens são relativos ao processo de aquisição de materiais a serem utilizados na disciplina de Ecologia do Bacharelado em Biologia.</a:t>
            </a:r>
          </a:p>
          <a:p>
            <a:pPr algn="just" eaLnBrk="1" hangingPunct="1">
              <a:buFont typeface="Wingdings" pitchFamily="2" charset="2"/>
              <a:buNone/>
            </a:pPr>
            <a:endParaRPr lang="pt-BR" sz="1200" smtClean="0"/>
          </a:p>
          <a:p>
            <a:pPr algn="just" eaLnBrk="1" hangingPunct="1">
              <a:buFont typeface="Wingdings" pitchFamily="2" charset="2"/>
              <a:buNone/>
            </a:pPr>
            <a:endParaRPr lang="pt-BR" sz="1200" smtClean="0"/>
          </a:p>
          <a:p>
            <a:pPr eaLnBrk="1" hangingPunct="1">
              <a:buFont typeface="Wingdings" pitchFamily="2" charset="2"/>
              <a:buNone/>
            </a:pPr>
            <a:endParaRPr lang="pt-BR" sz="1300" smtClean="0"/>
          </a:p>
          <a:p>
            <a:pPr eaLnBrk="1" hangingPunct="1">
              <a:buFont typeface="Wingdings" pitchFamily="2" charset="2"/>
              <a:buNone/>
            </a:pPr>
            <a:endParaRPr lang="pt-B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7"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179388"/>
            <a:ext cx="5965825" cy="1036637"/>
          </a:xfrm>
        </p:spPr>
        <p:txBody>
          <a:bodyPr/>
          <a:lstStyle/>
          <a:p>
            <a:pPr eaLnBrk="1" fontAlgn="auto" hangingPunct="1">
              <a:spcAft>
                <a:spcPts val="0"/>
              </a:spcAft>
              <a:defRPr/>
            </a:pPr>
            <a:r>
              <a:rPr lang="pt-BR" dirty="0" smtClean="0"/>
              <a:t>Objeto da Contratação</a:t>
            </a:r>
            <a:endParaRPr lang="pt-BR" dirty="0"/>
          </a:p>
        </p:txBody>
      </p:sp>
      <p:sp>
        <p:nvSpPr>
          <p:cNvPr id="3" name="Content Placeholder 2"/>
          <p:cNvSpPr>
            <a:spLocks noGrp="1"/>
          </p:cNvSpPr>
          <p:nvPr>
            <p:ph sz="quarter" idx="1"/>
          </p:nvPr>
        </p:nvSpPr>
        <p:spPr>
          <a:xfrm>
            <a:off x="260350" y="1835150"/>
            <a:ext cx="6192838" cy="6985000"/>
          </a:xfrm>
        </p:spPr>
        <p:txBody>
          <a:bodyPr/>
          <a:lstStyle/>
          <a:p>
            <a:pPr eaLnBrk="1" hangingPunct="1"/>
            <a:r>
              <a:rPr lang="pt-BR" sz="2000" dirty="0" smtClean="0"/>
              <a:t>O objeto deve ser descrito de forma sucinta e genérica.</a:t>
            </a:r>
          </a:p>
          <a:p>
            <a:pPr eaLnBrk="1" hangingPunct="1"/>
            <a:endParaRPr lang="pt-BR" sz="2000" dirty="0" smtClean="0"/>
          </a:p>
          <a:p>
            <a:pPr eaLnBrk="1" hangingPunct="1"/>
            <a:r>
              <a:rPr lang="pt-BR" sz="2000" dirty="0" smtClean="0"/>
              <a:t>Indicar a finalidade básica da utilização do objeto.</a:t>
            </a:r>
          </a:p>
          <a:p>
            <a:pPr eaLnBrk="1" hangingPunct="1"/>
            <a:endParaRPr lang="pt-BR" sz="2000" dirty="0" smtClean="0"/>
          </a:p>
          <a:p>
            <a:pPr eaLnBrk="1" hangingPunct="1"/>
            <a:r>
              <a:rPr lang="pt-BR" sz="2000" dirty="0" smtClean="0"/>
              <a:t>Exemplos:</a:t>
            </a:r>
          </a:p>
          <a:p>
            <a:pPr algn="just" eaLnBrk="1" hangingPunct="1">
              <a:buFont typeface="Wingdings" pitchFamily="2" charset="2"/>
              <a:buNone/>
            </a:pPr>
            <a:r>
              <a:rPr lang="pt-BR" sz="1200" dirty="0" smtClean="0"/>
              <a:t>É objeto da presente licitação, a aquisição de carimbos automáticos e carimbos de madeira para atendimento das demandas</a:t>
            </a:r>
            <a:r>
              <a:rPr lang="pt-BR" sz="1200" b="1" dirty="0" smtClean="0"/>
              <a:t>,</a:t>
            </a:r>
            <a:r>
              <a:rPr lang="pt-BR" sz="1200" dirty="0" smtClean="0"/>
              <a:t> de acordo com as especificações e quantidades constantes no quadro abaixo</a:t>
            </a:r>
          </a:p>
          <a:p>
            <a:pPr algn="just" eaLnBrk="1" hangingPunct="1">
              <a:buFont typeface="Wingdings" pitchFamily="2" charset="2"/>
              <a:buNone/>
            </a:pPr>
            <a:endParaRPr lang="pt-BR" sz="1200" dirty="0" smtClean="0"/>
          </a:p>
          <a:p>
            <a:pPr algn="just" eaLnBrk="1" hangingPunct="1">
              <a:buFont typeface="Wingdings" pitchFamily="2" charset="2"/>
              <a:buNone/>
            </a:pPr>
            <a:r>
              <a:rPr lang="pt-BR" sz="1200" dirty="0" smtClean="0"/>
              <a:t>É objeto da presente licitação, a aquisição de reagentes, para preparação de amostras em laboratórios de pesquisa de grupos experimentais da Universidade</a:t>
            </a:r>
            <a:r>
              <a:rPr lang="pt-BR" sz="1200" b="1" dirty="0" smtClean="0"/>
              <a:t>,</a:t>
            </a:r>
            <a:r>
              <a:rPr lang="pt-BR" sz="1200" dirty="0" smtClean="0"/>
              <a:t> de acordo com as especificações e quantidades constantes no quadro abaixo:</a:t>
            </a:r>
          </a:p>
          <a:p>
            <a:pPr algn="just" eaLnBrk="1" hangingPunct="1">
              <a:buFont typeface="Wingdings" pitchFamily="2" charset="2"/>
              <a:buNone/>
            </a:pPr>
            <a:endParaRPr lang="pt-BR" sz="1200" dirty="0" smtClean="0"/>
          </a:p>
          <a:p>
            <a:pPr algn="just" eaLnBrk="1" hangingPunct="1">
              <a:buFont typeface="Wingdings" pitchFamily="2" charset="2"/>
              <a:buNone/>
            </a:pPr>
            <a:r>
              <a:rPr lang="pt-BR" sz="1200" dirty="0" smtClean="0"/>
              <a:t>Constitui objeto do presente instrumento a aquisição de equipamentos para compor uma “Bancada de Apoio” ao PPMS (</a:t>
            </a:r>
            <a:r>
              <a:rPr lang="pt-BR" sz="1200" dirty="0" err="1" smtClean="0"/>
              <a:t>Physical</a:t>
            </a:r>
            <a:r>
              <a:rPr lang="pt-BR" sz="1200" dirty="0" smtClean="0"/>
              <a:t> </a:t>
            </a:r>
            <a:r>
              <a:rPr lang="pt-BR" sz="1200" dirty="0" err="1" smtClean="0"/>
              <a:t>Properties</a:t>
            </a:r>
            <a:r>
              <a:rPr lang="pt-BR" sz="1200" dirty="0" smtClean="0"/>
              <a:t> </a:t>
            </a:r>
            <a:r>
              <a:rPr lang="pt-BR" sz="1200" dirty="0" err="1" smtClean="0"/>
              <a:t>Mesurement</a:t>
            </a:r>
            <a:r>
              <a:rPr lang="pt-BR" sz="1200" dirty="0" smtClean="0"/>
              <a:t> System), concentrando próximo a ele as facilidades que permitam ao pesquisador preparar suas amostras para realização de medidas no sistema citado da </a:t>
            </a:r>
            <a:r>
              <a:rPr lang="pt-BR" sz="1200" b="1" dirty="0" smtClean="0"/>
              <a:t>UNIVERSIDADE.</a:t>
            </a:r>
            <a:endParaRPr lang="pt-BR" sz="1300" dirty="0" smtClean="0"/>
          </a:p>
          <a:p>
            <a:pPr eaLnBrk="1" hangingPunct="1">
              <a:buFont typeface="Wingdings" pitchFamily="2" charset="2"/>
              <a:buNone/>
            </a:pPr>
            <a:endParaRPr lang="pt-B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7"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0"/>
            <a:ext cx="5965825" cy="1036638"/>
          </a:xfrm>
        </p:spPr>
        <p:txBody>
          <a:bodyPr/>
          <a:lstStyle/>
          <a:p>
            <a:pPr eaLnBrk="1" fontAlgn="auto" hangingPunct="1">
              <a:spcAft>
                <a:spcPts val="0"/>
              </a:spcAft>
              <a:defRPr/>
            </a:pPr>
            <a:r>
              <a:rPr lang="pt-BR" dirty="0" smtClean="0"/>
              <a:t>Descrição do Objeto</a:t>
            </a:r>
            <a:endParaRPr lang="pt-BR" dirty="0"/>
          </a:p>
        </p:txBody>
      </p:sp>
      <p:sp>
        <p:nvSpPr>
          <p:cNvPr id="3" name="Content Placeholder 2"/>
          <p:cNvSpPr>
            <a:spLocks noGrp="1"/>
          </p:cNvSpPr>
          <p:nvPr>
            <p:ph sz="quarter" idx="1"/>
          </p:nvPr>
        </p:nvSpPr>
        <p:spPr>
          <a:xfrm>
            <a:off x="476250" y="1692275"/>
            <a:ext cx="5965825" cy="6938963"/>
          </a:xfrm>
        </p:spPr>
        <p:txBody>
          <a:bodyPr/>
          <a:lstStyle/>
          <a:p>
            <a:pPr eaLnBrk="1" hangingPunct="1">
              <a:lnSpc>
                <a:spcPct val="90000"/>
              </a:lnSpc>
            </a:pPr>
            <a:r>
              <a:rPr lang="pt-BR" sz="2200" smtClean="0"/>
              <a:t>Deve ser detalhado.</a:t>
            </a:r>
          </a:p>
          <a:p>
            <a:pPr eaLnBrk="1" hangingPunct="1">
              <a:lnSpc>
                <a:spcPct val="90000"/>
              </a:lnSpc>
            </a:pPr>
            <a:endParaRPr lang="pt-BR" sz="2200" smtClean="0"/>
          </a:p>
          <a:p>
            <a:pPr eaLnBrk="1" hangingPunct="1">
              <a:lnSpc>
                <a:spcPct val="90000"/>
              </a:lnSpc>
            </a:pPr>
            <a:r>
              <a:rPr lang="pt-BR" sz="2200" smtClean="0"/>
              <a:t>Fornecer informações suficientes para sua identificação.</a:t>
            </a:r>
          </a:p>
          <a:p>
            <a:pPr eaLnBrk="1" hangingPunct="1">
              <a:lnSpc>
                <a:spcPct val="90000"/>
              </a:lnSpc>
            </a:pPr>
            <a:endParaRPr lang="pt-BR" sz="2200" smtClean="0"/>
          </a:p>
          <a:p>
            <a:pPr eaLnBrk="1" hangingPunct="1">
              <a:lnSpc>
                <a:spcPct val="90000"/>
              </a:lnSpc>
            </a:pPr>
            <a:r>
              <a:rPr lang="pt-BR" sz="2200" smtClean="0"/>
              <a:t>Descrever de forma clara e precisa.</a:t>
            </a:r>
          </a:p>
          <a:p>
            <a:pPr eaLnBrk="1" hangingPunct="1">
              <a:lnSpc>
                <a:spcPct val="90000"/>
              </a:lnSpc>
            </a:pPr>
            <a:endParaRPr lang="pt-BR" sz="2200" smtClean="0"/>
          </a:p>
          <a:p>
            <a:pPr eaLnBrk="1" hangingPunct="1">
              <a:lnSpc>
                <a:spcPct val="90000"/>
              </a:lnSpc>
            </a:pPr>
            <a:r>
              <a:rPr lang="pt-BR" sz="2200" smtClean="0"/>
              <a:t>Descrições que permitam a produção, a compra dos bens ou execução dos serviços, com qualidade e que possa ser aferida facilmente.</a:t>
            </a:r>
          </a:p>
          <a:p>
            <a:pPr eaLnBrk="1" hangingPunct="1">
              <a:lnSpc>
                <a:spcPct val="90000"/>
              </a:lnSpc>
            </a:pPr>
            <a:endParaRPr lang="pt-BR" sz="2200" smtClean="0"/>
          </a:p>
          <a:p>
            <a:pPr eaLnBrk="1" hangingPunct="1">
              <a:lnSpc>
                <a:spcPct val="90000"/>
              </a:lnSpc>
            </a:pPr>
            <a:r>
              <a:rPr lang="pt-BR" sz="2200" smtClean="0"/>
              <a:t>Deve-se evitar exigências de funcionalidades desnecessárias ou supérfluas.</a:t>
            </a:r>
          </a:p>
          <a:p>
            <a:pPr eaLnBrk="1" hangingPunct="1">
              <a:lnSpc>
                <a:spcPct val="90000"/>
              </a:lnSpc>
            </a:pPr>
            <a:endParaRPr lang="pt-BR" sz="2200" smtClean="0"/>
          </a:p>
          <a:p>
            <a:pPr eaLnBrk="1" hangingPunct="1">
              <a:lnSpc>
                <a:spcPct val="90000"/>
              </a:lnSpc>
            </a:pPr>
            <a:r>
              <a:rPr lang="pt-BR" sz="2200" smtClean="0"/>
              <a:t>Não pode ser direcionada para apenas um fabricante (descrição deve abranger no mínimo 02 (duas) ou mais marcas/fabricantes).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7"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anim calcmode="lin" valueType="num">
                                      <p:cBhvr>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1000"/>
                                        <p:tgtEl>
                                          <p:spTgt spid="3">
                                            <p:txEl>
                                              <p:pRg st="8" end="8"/>
                                            </p:txEl>
                                          </p:spTgt>
                                        </p:tgtEl>
                                      </p:cBhvr>
                                    </p:animEffect>
                                    <p:anim calcmode="lin" valueType="num">
                                      <p:cBhvr>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pt-BR" sz="2700" cap="none" smtClean="0"/>
              <a:t>DESCRIÇÃO DO OBJETO:</a:t>
            </a:r>
            <a:br>
              <a:rPr lang="pt-BR" sz="2700" cap="none" smtClean="0"/>
            </a:br>
            <a:r>
              <a:rPr lang="pt-BR" sz="2700" cap="none" smtClean="0"/>
              <a:t>COMO ESPECIFICAR UM BEM</a:t>
            </a:r>
          </a:p>
        </p:txBody>
      </p:sp>
      <p:sp>
        <p:nvSpPr>
          <p:cNvPr id="17411" name="Content Placeholder 2"/>
          <p:cNvSpPr>
            <a:spLocks noGrp="1"/>
          </p:cNvSpPr>
          <p:nvPr>
            <p:ph sz="quarter" idx="1"/>
          </p:nvPr>
        </p:nvSpPr>
        <p:spPr>
          <a:xfrm>
            <a:off x="476250" y="1835150"/>
            <a:ext cx="5965825" cy="6497638"/>
          </a:xfrm>
        </p:spPr>
        <p:txBody>
          <a:bodyPr/>
          <a:lstStyle/>
          <a:p>
            <a:pPr eaLnBrk="1" hangingPunct="1"/>
            <a:r>
              <a:rPr lang="pt-BR" smtClean="0"/>
              <a:t>Especificar as dimensões com intervalos mínimos e máximos</a:t>
            </a:r>
          </a:p>
          <a:p>
            <a:pPr eaLnBrk="1" hangingPunct="1"/>
            <a:r>
              <a:rPr lang="pt-BR" smtClean="0"/>
              <a:t>Especificar a forma </a:t>
            </a:r>
          </a:p>
          <a:p>
            <a:pPr eaLnBrk="1" hangingPunct="1"/>
            <a:r>
              <a:rPr lang="pt-BR" smtClean="0"/>
              <a:t>Especificar com as unidades de medidas comuns no mercado</a:t>
            </a:r>
          </a:p>
          <a:p>
            <a:pPr eaLnBrk="1" hangingPunct="1"/>
            <a:r>
              <a:rPr lang="pt-BR" smtClean="0"/>
              <a:t>Especificar as cores (se necessário)</a:t>
            </a:r>
          </a:p>
          <a:p>
            <a:pPr eaLnBrk="1" hangingPunct="1"/>
            <a:r>
              <a:rPr lang="pt-BR" smtClean="0"/>
              <a:t>Especificar as fórmulas (se necessário)</a:t>
            </a:r>
          </a:p>
          <a:p>
            <a:pPr eaLnBrk="1" hangingPunct="1"/>
            <a:r>
              <a:rPr lang="pt-BR" smtClean="0"/>
              <a:t>Especificar o tipo de embalagem comum no mercado</a:t>
            </a:r>
          </a:p>
          <a:p>
            <a:pPr eaLnBrk="1" hangingPunct="1"/>
            <a:r>
              <a:rPr lang="pt-BR" smtClean="0"/>
              <a:t>Especificar os testes e exames de qualidade (se necessário, deverá indicar Normativo que o regulamente)</a:t>
            </a:r>
          </a:p>
          <a:p>
            <a:pPr eaLnBrk="1" hangingPunct="1"/>
            <a:r>
              <a:rPr lang="pt-BR" smtClean="0"/>
              <a:t>Especificar o transporte/rota/prazo.</a:t>
            </a:r>
          </a:p>
          <a:p>
            <a:pPr eaLnBrk="1" hangingPunct="1"/>
            <a:r>
              <a:rPr lang="pt-BR" smtClean="0"/>
              <a:t> Se o objeto puder ser entregue através dos Correios, especificar a modalidade e as condições de transporte.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7" presetClass="entr" presetSubtype="0" fill="hold" nodeType="with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1000"/>
                                        <p:tgtEl>
                                          <p:spTgt spid="17411">
                                            <p:txEl>
                                              <p:pRg st="0" end="0"/>
                                            </p:txEl>
                                          </p:spTgt>
                                        </p:tgtEl>
                                      </p:cBhvr>
                                    </p:animEffect>
                                    <p:anim calcmode="lin" valueType="num">
                                      <p:cBhvr>
                                        <p:cTn id="1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17411">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7411">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17411">
                                            <p:txEl>
                                              <p:pRg st="1" end="1"/>
                                            </p:txEl>
                                          </p:spTgt>
                                        </p:tgtEl>
                                        <p:attrNameLst>
                                          <p:attrName>style.visibility</p:attrName>
                                        </p:attrNameLst>
                                      </p:cBhvr>
                                      <p:to>
                                        <p:strVal val="visible"/>
                                      </p:to>
                                    </p:set>
                                    <p:animEffect transition="in" filter="fade">
                                      <p:cBhvr>
                                        <p:cTn id="18" dur="1000"/>
                                        <p:tgtEl>
                                          <p:spTgt spid="17411">
                                            <p:txEl>
                                              <p:pRg st="1" end="1"/>
                                            </p:txEl>
                                          </p:spTgt>
                                        </p:tgtEl>
                                      </p:cBhvr>
                                    </p:animEffect>
                                    <p:anim calcmode="lin" valueType="num">
                                      <p:cBhvr>
                                        <p:cTn id="19"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17411">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7411">
                                            <p:txEl>
                                              <p:pRg st="1" end="1"/>
                                            </p:txEl>
                                          </p:spTgt>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0"/>
                                  </p:stCondLst>
                                  <p:childTnLst>
                                    <p:set>
                                      <p:cBhvr>
                                        <p:cTn id="23" dur="1" fill="hold">
                                          <p:stCondLst>
                                            <p:cond delay="0"/>
                                          </p:stCondLst>
                                        </p:cTn>
                                        <p:tgtEl>
                                          <p:spTgt spid="17411">
                                            <p:txEl>
                                              <p:pRg st="2" end="2"/>
                                            </p:txEl>
                                          </p:spTgt>
                                        </p:tgtEl>
                                        <p:attrNameLst>
                                          <p:attrName>style.visibility</p:attrName>
                                        </p:attrNameLst>
                                      </p:cBhvr>
                                      <p:to>
                                        <p:strVal val="visible"/>
                                      </p:to>
                                    </p:set>
                                    <p:animEffect transition="in" filter="fade">
                                      <p:cBhvr>
                                        <p:cTn id="24" dur="1000"/>
                                        <p:tgtEl>
                                          <p:spTgt spid="17411">
                                            <p:txEl>
                                              <p:pRg st="2" end="2"/>
                                            </p:txEl>
                                          </p:spTgt>
                                        </p:tgtEl>
                                      </p:cBhvr>
                                    </p:animEffect>
                                    <p:anim calcmode="lin" valueType="num">
                                      <p:cBhvr>
                                        <p:cTn id="25"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17411">
                                            <p:txEl>
                                              <p:pRg st="2" end="2"/>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7411">
                                            <p:txEl>
                                              <p:pRg st="2" end="2"/>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17411">
                                            <p:txEl>
                                              <p:pRg st="3" end="3"/>
                                            </p:txEl>
                                          </p:spTgt>
                                        </p:tgtEl>
                                        <p:attrNameLst>
                                          <p:attrName>style.visibility</p:attrName>
                                        </p:attrNameLst>
                                      </p:cBhvr>
                                      <p:to>
                                        <p:strVal val="visible"/>
                                      </p:to>
                                    </p:set>
                                    <p:animEffect transition="in" filter="fade">
                                      <p:cBhvr>
                                        <p:cTn id="30" dur="1000"/>
                                        <p:tgtEl>
                                          <p:spTgt spid="17411">
                                            <p:txEl>
                                              <p:pRg st="3" end="3"/>
                                            </p:txEl>
                                          </p:spTgt>
                                        </p:tgtEl>
                                      </p:cBhvr>
                                    </p:animEffect>
                                    <p:anim calcmode="lin" valueType="num">
                                      <p:cBhvr>
                                        <p:cTn id="31"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17411">
                                            <p:txEl>
                                              <p:pRg st="3" end="3"/>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7411">
                                            <p:txEl>
                                              <p:pRg st="3" end="3"/>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17411">
                                            <p:txEl>
                                              <p:pRg st="4" end="4"/>
                                            </p:txEl>
                                          </p:spTgt>
                                        </p:tgtEl>
                                        <p:attrNameLst>
                                          <p:attrName>style.visibility</p:attrName>
                                        </p:attrNameLst>
                                      </p:cBhvr>
                                      <p:to>
                                        <p:strVal val="visible"/>
                                      </p:to>
                                    </p:set>
                                    <p:animEffect transition="in" filter="fade">
                                      <p:cBhvr>
                                        <p:cTn id="36" dur="1000"/>
                                        <p:tgtEl>
                                          <p:spTgt spid="17411">
                                            <p:txEl>
                                              <p:pRg st="4" end="4"/>
                                            </p:txEl>
                                          </p:spTgt>
                                        </p:tgtEl>
                                      </p:cBhvr>
                                    </p:animEffect>
                                    <p:anim calcmode="lin" valueType="num">
                                      <p:cBhvr>
                                        <p:cTn id="37"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17411">
                                            <p:txEl>
                                              <p:pRg st="4" end="4"/>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7411">
                                            <p:txEl>
                                              <p:pRg st="4" end="4"/>
                                            </p:txEl>
                                          </p:spTgt>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17411">
                                            <p:txEl>
                                              <p:pRg st="5" end="5"/>
                                            </p:txEl>
                                          </p:spTgt>
                                        </p:tgtEl>
                                        <p:attrNameLst>
                                          <p:attrName>style.visibility</p:attrName>
                                        </p:attrNameLst>
                                      </p:cBhvr>
                                      <p:to>
                                        <p:strVal val="visible"/>
                                      </p:to>
                                    </p:set>
                                    <p:animEffect transition="in" filter="fade">
                                      <p:cBhvr>
                                        <p:cTn id="42" dur="1000"/>
                                        <p:tgtEl>
                                          <p:spTgt spid="17411">
                                            <p:txEl>
                                              <p:pRg st="5" end="5"/>
                                            </p:txEl>
                                          </p:spTgt>
                                        </p:tgtEl>
                                      </p:cBhvr>
                                    </p:animEffect>
                                    <p:anim calcmode="lin" valueType="num">
                                      <p:cBhvr>
                                        <p:cTn id="43"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17411">
                                            <p:txEl>
                                              <p:pRg st="5" end="5"/>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7411">
                                            <p:txEl>
                                              <p:pRg st="5" end="5"/>
                                            </p:txEl>
                                          </p:spTgt>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0"/>
                                  </p:stCondLst>
                                  <p:childTnLst>
                                    <p:set>
                                      <p:cBhvr>
                                        <p:cTn id="47" dur="1" fill="hold">
                                          <p:stCondLst>
                                            <p:cond delay="0"/>
                                          </p:stCondLst>
                                        </p:cTn>
                                        <p:tgtEl>
                                          <p:spTgt spid="17411">
                                            <p:txEl>
                                              <p:pRg st="6" end="6"/>
                                            </p:txEl>
                                          </p:spTgt>
                                        </p:tgtEl>
                                        <p:attrNameLst>
                                          <p:attrName>style.visibility</p:attrName>
                                        </p:attrNameLst>
                                      </p:cBhvr>
                                      <p:to>
                                        <p:strVal val="visible"/>
                                      </p:to>
                                    </p:set>
                                    <p:animEffect transition="in" filter="fade">
                                      <p:cBhvr>
                                        <p:cTn id="48" dur="1000"/>
                                        <p:tgtEl>
                                          <p:spTgt spid="17411">
                                            <p:txEl>
                                              <p:pRg st="6" end="6"/>
                                            </p:txEl>
                                          </p:spTgt>
                                        </p:tgtEl>
                                      </p:cBhvr>
                                    </p:animEffect>
                                    <p:anim calcmode="lin" valueType="num">
                                      <p:cBhvr>
                                        <p:cTn id="49" dur="10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17411">
                                            <p:txEl>
                                              <p:pRg st="6" end="6"/>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7411">
                                            <p:txEl>
                                              <p:pRg st="6" end="6"/>
                                            </p:txEl>
                                          </p:spTgt>
                                        </p:tgtEl>
                                        <p:attrNameLst>
                                          <p:attrName>ppt_y</p:attrName>
                                        </p:attrNameLst>
                                      </p:cBhvr>
                                      <p:tavLst>
                                        <p:tav tm="0">
                                          <p:val>
                                            <p:strVal val="#ppt_y-.03"/>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17411">
                                            <p:txEl>
                                              <p:pRg st="7" end="7"/>
                                            </p:txEl>
                                          </p:spTgt>
                                        </p:tgtEl>
                                        <p:attrNameLst>
                                          <p:attrName>style.visibility</p:attrName>
                                        </p:attrNameLst>
                                      </p:cBhvr>
                                      <p:to>
                                        <p:strVal val="visible"/>
                                      </p:to>
                                    </p:set>
                                    <p:animEffect transition="in" filter="fade">
                                      <p:cBhvr>
                                        <p:cTn id="54" dur="1000"/>
                                        <p:tgtEl>
                                          <p:spTgt spid="17411">
                                            <p:txEl>
                                              <p:pRg st="7" end="7"/>
                                            </p:txEl>
                                          </p:spTgt>
                                        </p:tgtEl>
                                      </p:cBhvr>
                                    </p:animEffect>
                                    <p:anim calcmode="lin" valueType="num">
                                      <p:cBhvr>
                                        <p:cTn id="55" dur="10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17411">
                                            <p:txEl>
                                              <p:pRg st="7" end="7"/>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17411">
                                            <p:txEl>
                                              <p:pRg st="7" end="7"/>
                                            </p:txEl>
                                          </p:spTgt>
                                        </p:tgtEl>
                                        <p:attrNameLst>
                                          <p:attrName>ppt_y</p:attrName>
                                        </p:attrNameLst>
                                      </p:cBhvr>
                                      <p:tavLst>
                                        <p:tav tm="0">
                                          <p:val>
                                            <p:strVal val="#ppt_y-.03"/>
                                          </p:val>
                                        </p:tav>
                                        <p:tav tm="100000">
                                          <p:val>
                                            <p:strVal val="#ppt_y"/>
                                          </p:val>
                                        </p:tav>
                                      </p:tavLst>
                                    </p:anim>
                                  </p:childTnLst>
                                </p:cTn>
                              </p:par>
                              <p:par>
                                <p:cTn id="58" presetID="37" presetClass="entr" presetSubtype="0" fill="hold" nodeType="withEffect">
                                  <p:stCondLst>
                                    <p:cond delay="0"/>
                                  </p:stCondLst>
                                  <p:childTnLst>
                                    <p:set>
                                      <p:cBhvr>
                                        <p:cTn id="59" dur="1" fill="hold">
                                          <p:stCondLst>
                                            <p:cond delay="0"/>
                                          </p:stCondLst>
                                        </p:cTn>
                                        <p:tgtEl>
                                          <p:spTgt spid="17411">
                                            <p:txEl>
                                              <p:pRg st="8" end="8"/>
                                            </p:txEl>
                                          </p:spTgt>
                                        </p:tgtEl>
                                        <p:attrNameLst>
                                          <p:attrName>style.visibility</p:attrName>
                                        </p:attrNameLst>
                                      </p:cBhvr>
                                      <p:to>
                                        <p:strVal val="visible"/>
                                      </p:to>
                                    </p:set>
                                    <p:animEffect transition="in" filter="fade">
                                      <p:cBhvr>
                                        <p:cTn id="60" dur="1000"/>
                                        <p:tgtEl>
                                          <p:spTgt spid="17411">
                                            <p:txEl>
                                              <p:pRg st="8" end="8"/>
                                            </p:txEl>
                                          </p:spTgt>
                                        </p:tgtEl>
                                      </p:cBhvr>
                                    </p:animEffect>
                                    <p:anim calcmode="lin" valueType="num">
                                      <p:cBhvr>
                                        <p:cTn id="61" dur="10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17411">
                                            <p:txEl>
                                              <p:pRg st="8" end="8"/>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17411">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hangingPunct="1">
              <a:defRPr/>
            </a:pPr>
            <a:r>
              <a:rPr lang="pt-BR" sz="2700" cap="none" smtClean="0"/>
              <a:t>DESCRIÇÃO DO OBJETO:</a:t>
            </a:r>
            <a:br>
              <a:rPr lang="pt-BR" sz="2700" cap="none" smtClean="0"/>
            </a:br>
            <a:r>
              <a:rPr lang="pt-BR" sz="2700" cap="none" smtClean="0"/>
              <a:t>COMO INFORMAR A SUSTENTABILIDADE DO ITEM</a:t>
            </a:r>
          </a:p>
        </p:txBody>
      </p:sp>
      <p:sp>
        <p:nvSpPr>
          <p:cNvPr id="19459" name="Content Placeholder 2"/>
          <p:cNvSpPr>
            <a:spLocks noGrp="1"/>
          </p:cNvSpPr>
          <p:nvPr>
            <p:ph sz="quarter" idx="1"/>
          </p:nvPr>
        </p:nvSpPr>
        <p:spPr>
          <a:xfrm>
            <a:off x="0" y="1908175"/>
            <a:ext cx="6453188" cy="6497638"/>
          </a:xfrm>
        </p:spPr>
        <p:txBody>
          <a:bodyPr/>
          <a:lstStyle/>
          <a:p>
            <a:pPr lvl="1" algn="just" eaLnBrk="1" hangingPunct="1">
              <a:buFont typeface="Courier New" pitchFamily="49" charset="0"/>
              <a:buChar char="o"/>
            </a:pPr>
            <a:r>
              <a:rPr lang="pt-BR" smtClean="0"/>
              <a:t>O Governo Federal assumiu o compromisso de desenvolver uma política de sustentabilidade que garanta o atendimento das políticas públicas, sem comprometer o bem estar das gerações futuras;</a:t>
            </a:r>
          </a:p>
          <a:p>
            <a:pPr lvl="1" algn="just" eaLnBrk="1" hangingPunct="1"/>
            <a:endParaRPr lang="pt-BR" sz="1200" smtClean="0"/>
          </a:p>
          <a:p>
            <a:pPr lvl="1" algn="just" eaLnBrk="1" hangingPunct="1">
              <a:buFont typeface="Courier New" pitchFamily="49" charset="0"/>
              <a:buChar char="o"/>
            </a:pPr>
            <a:r>
              <a:rPr lang="pt-BR" smtClean="0"/>
              <a:t>Tal processo iniciou-se com a publicação da </a:t>
            </a:r>
            <a:r>
              <a:rPr lang="pt-BR" smtClean="0">
                <a:solidFill>
                  <a:srgbClr val="FF0000"/>
                </a:solidFill>
              </a:rPr>
              <a:t>IN 01/2010</a:t>
            </a:r>
            <a:r>
              <a:rPr lang="pt-BR" smtClean="0"/>
              <a:t>, que regulamentou a utilização de critérios sustentáveis na aquisição de bens pelos órgão da Administração Pública Federal;</a:t>
            </a:r>
          </a:p>
          <a:p>
            <a:pPr lvl="1" algn="just" eaLnBrk="1" hangingPunct="1"/>
            <a:endParaRPr lang="pt-BR" sz="1200" smtClean="0"/>
          </a:p>
          <a:p>
            <a:pPr lvl="1" algn="just" eaLnBrk="1" hangingPunct="1">
              <a:buFont typeface="Courier New" pitchFamily="49" charset="0"/>
              <a:buChar char="o"/>
            </a:pPr>
            <a:r>
              <a:rPr lang="pt-BR" u="sng" smtClean="0"/>
              <a:t>Na elaboração das especificações técnicas, dos materiais/equipamentos a serem adquirimos, é preciso dar especial atenção ao </a:t>
            </a:r>
            <a:r>
              <a:rPr lang="pt-BR" u="sng" smtClean="0">
                <a:solidFill>
                  <a:srgbClr val="FF0000"/>
                </a:solidFill>
              </a:rPr>
              <a:t>art. 5º da IN 01/2010 </a:t>
            </a:r>
            <a:r>
              <a:rPr lang="pt-BR" u="sng" smtClean="0"/>
              <a:t>(em anexo);</a:t>
            </a:r>
          </a:p>
          <a:p>
            <a:pPr lvl="1" algn="just" eaLnBrk="1" hangingPunct="1"/>
            <a:endParaRPr lang="pt-BR" sz="1200" u="sng" smtClean="0"/>
          </a:p>
          <a:p>
            <a:pPr lvl="1" algn="just" eaLnBrk="1" hangingPunct="1">
              <a:buFont typeface="Courier New" pitchFamily="49" charset="0"/>
              <a:buChar char="o"/>
            </a:pPr>
            <a:r>
              <a:rPr lang="pt-BR" smtClean="0"/>
              <a:t>Encaminhamos ainda o Guia Prático de Licitações Sustentáveis para auxiliar na descrição dos materiais a serem adquiridos.</a:t>
            </a:r>
          </a:p>
          <a:p>
            <a:pPr lvl="1" algn="just" eaLnBrk="1" hangingPunct="1"/>
            <a:endParaRPr lang="pt-BR" smtClean="0"/>
          </a:p>
          <a:p>
            <a:pPr eaLnBrk="1" hangingPunct="1"/>
            <a:endParaRPr lang="pt-BR" smtClean="0"/>
          </a:p>
          <a:p>
            <a:pPr lvl="1" eaLnBrk="1" hangingPunct="1"/>
            <a:endParaRPr lang="pt-BR"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hangingPunct="1">
              <a:defRPr/>
            </a:pPr>
            <a:r>
              <a:rPr lang="pt-BR" sz="2700" cap="none" dirty="0" smtClean="0"/>
              <a:t>DESCRIÇÃO DO OBJETO:</a:t>
            </a:r>
            <a:br>
              <a:rPr lang="pt-BR" sz="2700" cap="none" dirty="0" smtClean="0"/>
            </a:br>
            <a:r>
              <a:rPr lang="pt-BR" sz="2700" cap="none" dirty="0" smtClean="0"/>
              <a:t>COMO ESPECIFICAR </a:t>
            </a:r>
            <a:r>
              <a:rPr lang="pt-BR" sz="2700" cap="none" dirty="0" smtClean="0">
                <a:solidFill>
                  <a:srgbClr val="FF0000"/>
                </a:solidFill>
              </a:rPr>
              <a:t>MATERIAL DE CONSUMO</a:t>
            </a:r>
          </a:p>
        </p:txBody>
      </p:sp>
      <p:sp>
        <p:nvSpPr>
          <p:cNvPr id="19459" name="Content Placeholder 2"/>
          <p:cNvSpPr>
            <a:spLocks noGrp="1"/>
          </p:cNvSpPr>
          <p:nvPr>
            <p:ph sz="quarter" idx="1"/>
          </p:nvPr>
        </p:nvSpPr>
        <p:spPr>
          <a:xfrm>
            <a:off x="260350" y="1619250"/>
            <a:ext cx="6337300" cy="6497638"/>
          </a:xfrm>
        </p:spPr>
        <p:txBody>
          <a:bodyPr/>
          <a:lstStyle/>
          <a:p>
            <a:pPr eaLnBrk="1" hangingPunct="1">
              <a:defRPr/>
            </a:pPr>
            <a:r>
              <a:rPr lang="pt-BR" sz="1950" dirty="0" smtClean="0"/>
              <a:t>Para especificar  bem materiais de consumo em geral informar:</a:t>
            </a:r>
          </a:p>
          <a:p>
            <a:pPr eaLnBrk="1" hangingPunct="1">
              <a:defRPr/>
            </a:pPr>
            <a:endParaRPr lang="pt-BR" sz="1200" dirty="0" smtClean="0"/>
          </a:p>
          <a:p>
            <a:pPr lvl="1" eaLnBrk="1" hangingPunct="1">
              <a:defRPr/>
            </a:pPr>
            <a:r>
              <a:rPr lang="pt-BR" sz="1950" dirty="0" smtClean="0"/>
              <a:t>Sustentabilidade (se é ou não sustentável);</a:t>
            </a:r>
          </a:p>
          <a:p>
            <a:pPr lvl="1" eaLnBrk="1" hangingPunct="1">
              <a:defRPr/>
            </a:pPr>
            <a:r>
              <a:rPr lang="pt-BR" sz="1950" dirty="0" smtClean="0"/>
              <a:t>Descrição do item. Ex.: TERRA VEGETAL;</a:t>
            </a:r>
          </a:p>
          <a:p>
            <a:pPr lvl="1" eaLnBrk="1" hangingPunct="1">
              <a:defRPr/>
            </a:pPr>
            <a:r>
              <a:rPr lang="pt-BR" sz="1950" dirty="0" smtClean="0"/>
              <a:t>Aplicação. Ex.: PLANTAS ORNAMENTAIS</a:t>
            </a:r>
          </a:p>
          <a:p>
            <a:pPr lvl="1" eaLnBrk="1" hangingPunct="1">
              <a:defRPr/>
            </a:pPr>
            <a:r>
              <a:rPr lang="pt-BR" sz="1950" dirty="0" smtClean="0"/>
              <a:t>Material (de que é feito). Ex.: MATÉRIA ORGÂNICA;</a:t>
            </a:r>
          </a:p>
          <a:p>
            <a:pPr lvl="1" eaLnBrk="1" hangingPunct="1">
              <a:defRPr/>
            </a:pPr>
            <a:r>
              <a:rPr lang="pt-BR" sz="1950" dirty="0" smtClean="0"/>
              <a:t>Especificações do material. Ex.: UNIVERSAL;</a:t>
            </a:r>
          </a:p>
          <a:p>
            <a:pPr lvl="1" eaLnBrk="1" hangingPunct="1">
              <a:defRPr/>
            </a:pPr>
            <a:r>
              <a:rPr lang="pt-BR" sz="1950" dirty="0" smtClean="0"/>
              <a:t>Capacidade. Ex.: 3,5ML;</a:t>
            </a:r>
          </a:p>
          <a:p>
            <a:pPr lvl="1" eaLnBrk="1" hangingPunct="1">
              <a:defRPr/>
            </a:pPr>
            <a:r>
              <a:rPr lang="pt-BR" sz="1950" dirty="0" smtClean="0"/>
              <a:t>Dimensões. Ex.: 50CM,30CM,25CM,4MM;</a:t>
            </a:r>
          </a:p>
          <a:p>
            <a:pPr lvl="1" eaLnBrk="1" hangingPunct="1">
              <a:defRPr/>
            </a:pPr>
            <a:r>
              <a:rPr lang="pt-BR" sz="1950" dirty="0" smtClean="0"/>
              <a:t>Medidas. Ex.: (ALTURA x LARGURA x PROFUNDIDADE) (45 A 50) x 12,5 x 12,5 MM; </a:t>
            </a:r>
          </a:p>
          <a:p>
            <a:pPr lvl="1" eaLnBrk="1" hangingPunct="1">
              <a:defRPr/>
            </a:pPr>
            <a:r>
              <a:rPr lang="pt-BR" sz="1950" dirty="0" smtClean="0"/>
              <a:t>Acessórios. Ex.: COM TAMPA REDONDA TIPO ROLHA EM VIDRO TEMPERADO;</a:t>
            </a:r>
          </a:p>
          <a:p>
            <a:pPr lvl="1" eaLnBrk="1" hangingPunct="1">
              <a:defRPr/>
            </a:pPr>
            <a:r>
              <a:rPr lang="pt-BR" sz="1950" dirty="0" smtClean="0"/>
              <a:t>Utilização. Ex.: CULTURA LABORATORIAL;</a:t>
            </a:r>
          </a:p>
          <a:p>
            <a:pPr lvl="1" eaLnBrk="1" hangingPunct="1">
              <a:defRPr/>
            </a:pPr>
            <a:r>
              <a:rPr lang="pt-BR" sz="1950" dirty="0" smtClean="0"/>
              <a:t>Detalhes específicos aos itens. </a:t>
            </a:r>
            <a:r>
              <a:rPr lang="pt-BR" sz="1950" dirty="0" err="1" smtClean="0"/>
              <a:t>Exs</a:t>
            </a:r>
            <a:r>
              <a:rPr lang="pt-BR" sz="1950" dirty="0" smtClean="0"/>
              <a:t>.: DOSAGEM MATERIAL INERTE – 10 PER, 220V;</a:t>
            </a:r>
          </a:p>
          <a:p>
            <a:pPr lvl="1" eaLnBrk="1" hangingPunct="1">
              <a:defRPr/>
            </a:pPr>
            <a:r>
              <a:rPr lang="pt-BR" sz="1950" dirty="0" smtClean="0"/>
              <a:t>Unidade de Fornecimento (como é fornecido usualmente no mercado). Ex.: 1 (um) SACO DE  5 (CINCO) KILOS.</a:t>
            </a:r>
          </a:p>
          <a:p>
            <a:pPr lvl="1" eaLnBrk="1" hangingPunct="1">
              <a:defRPr/>
            </a:pPr>
            <a:endParaRPr lang="pt-BR" dirty="0" smtClean="0"/>
          </a:p>
          <a:p>
            <a:pPr lvl="1" eaLnBrk="1" hangingPunct="1">
              <a:defRPr/>
            </a:pPr>
            <a:endParaRPr lang="pt-BR" dirty="0" smtClean="0"/>
          </a:p>
          <a:p>
            <a:pPr eaLnBrk="1" hangingPunct="1">
              <a:defRPr/>
            </a:pPr>
            <a:endParaRPr lang="pt-BR" dirty="0" smtClean="0"/>
          </a:p>
          <a:p>
            <a:pPr lvl="1" eaLnBrk="1" hangingPunct="1">
              <a:defRPr/>
            </a:pPr>
            <a:endParaRPr lang="pt-BR" dirty="0" smtClean="0"/>
          </a:p>
          <a:p>
            <a:pPr eaLnBrk="1" hangingPunct="1">
              <a:defRPr/>
            </a:pPr>
            <a:endParaRPr lang="pt-BR" dirty="0" smtClean="0"/>
          </a:p>
          <a:p>
            <a:pPr eaLnBrk="1" hangingPunct="1">
              <a:defRPr/>
            </a:pPr>
            <a:endParaRPr lang="pt-BR" dirty="0" smtClean="0"/>
          </a:p>
          <a:p>
            <a:pPr eaLnBrk="1" hangingPunct="1">
              <a:defRPr/>
            </a:pPr>
            <a:endParaRPr lang="pt-BR" dirty="0" smtClean="0"/>
          </a:p>
          <a:p>
            <a:pPr eaLnBrk="1" hangingPunct="1">
              <a:defRPr/>
            </a:pPr>
            <a:endParaRPr lang="pt-BR" dirty="0" smtClean="0"/>
          </a:p>
          <a:p>
            <a:pPr eaLnBrk="1" hangingPunct="1">
              <a:defRPr/>
            </a:pPr>
            <a:endParaRPr lang="pt-BR" dirty="0" smtClean="0"/>
          </a:p>
          <a:p>
            <a:pPr eaLnBrk="1" hangingPunct="1">
              <a:defRPr/>
            </a:pPr>
            <a:endParaRPr lang="pt-B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7" presetClass="entr" presetSubtype="0" fill="hold" nodeType="with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fade">
                                      <p:cBhvr>
                                        <p:cTn id="12" dur="1000"/>
                                        <p:tgtEl>
                                          <p:spTgt spid="19459">
                                            <p:txEl>
                                              <p:pRg st="0" end="0"/>
                                            </p:txEl>
                                          </p:spTgt>
                                        </p:tgtEl>
                                      </p:cBhvr>
                                    </p:animEffect>
                                    <p:anim calcmode="lin" valueType="num">
                                      <p:cBhvr>
                                        <p:cTn id="13"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19459">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9459">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19459">
                                            <p:txEl>
                                              <p:pRg st="2" end="2"/>
                                            </p:txEl>
                                          </p:spTgt>
                                        </p:tgtEl>
                                        <p:attrNameLst>
                                          <p:attrName>style.visibility</p:attrName>
                                        </p:attrNameLst>
                                      </p:cBhvr>
                                      <p:to>
                                        <p:strVal val="visible"/>
                                      </p:to>
                                    </p:set>
                                    <p:animEffect transition="in" filter="fade">
                                      <p:cBhvr>
                                        <p:cTn id="18" dur="1000"/>
                                        <p:tgtEl>
                                          <p:spTgt spid="19459">
                                            <p:txEl>
                                              <p:pRg st="2" end="2"/>
                                            </p:txEl>
                                          </p:spTgt>
                                        </p:tgtEl>
                                      </p:cBhvr>
                                    </p:animEffect>
                                    <p:anim calcmode="lin" valueType="num">
                                      <p:cBhvr>
                                        <p:cTn id="19"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19459">
                                            <p:txEl>
                                              <p:pRg st="2" end="2"/>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9459">
                                            <p:txEl>
                                              <p:pRg st="2" end="2"/>
                                            </p:txEl>
                                          </p:spTgt>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0"/>
                                  </p:stCondLst>
                                  <p:childTnLst>
                                    <p:set>
                                      <p:cBhvr>
                                        <p:cTn id="23" dur="1" fill="hold">
                                          <p:stCondLst>
                                            <p:cond delay="0"/>
                                          </p:stCondLst>
                                        </p:cTn>
                                        <p:tgtEl>
                                          <p:spTgt spid="19459">
                                            <p:txEl>
                                              <p:pRg st="3" end="3"/>
                                            </p:txEl>
                                          </p:spTgt>
                                        </p:tgtEl>
                                        <p:attrNameLst>
                                          <p:attrName>style.visibility</p:attrName>
                                        </p:attrNameLst>
                                      </p:cBhvr>
                                      <p:to>
                                        <p:strVal val="visible"/>
                                      </p:to>
                                    </p:set>
                                    <p:animEffect transition="in" filter="fade">
                                      <p:cBhvr>
                                        <p:cTn id="24" dur="1000"/>
                                        <p:tgtEl>
                                          <p:spTgt spid="19459">
                                            <p:txEl>
                                              <p:pRg st="3" end="3"/>
                                            </p:txEl>
                                          </p:spTgt>
                                        </p:tgtEl>
                                      </p:cBhvr>
                                    </p:animEffect>
                                    <p:anim calcmode="lin" valueType="num">
                                      <p:cBhvr>
                                        <p:cTn id="25"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19459">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9459">
                                            <p:txEl>
                                              <p:pRg st="3" end="3"/>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19459">
                                            <p:txEl>
                                              <p:pRg st="4" end="4"/>
                                            </p:txEl>
                                          </p:spTgt>
                                        </p:tgtEl>
                                        <p:attrNameLst>
                                          <p:attrName>style.visibility</p:attrName>
                                        </p:attrNameLst>
                                      </p:cBhvr>
                                      <p:to>
                                        <p:strVal val="visible"/>
                                      </p:to>
                                    </p:set>
                                    <p:animEffect transition="in" filter="fade">
                                      <p:cBhvr>
                                        <p:cTn id="30" dur="1000"/>
                                        <p:tgtEl>
                                          <p:spTgt spid="19459">
                                            <p:txEl>
                                              <p:pRg st="4" end="4"/>
                                            </p:txEl>
                                          </p:spTgt>
                                        </p:tgtEl>
                                      </p:cBhvr>
                                    </p:animEffect>
                                    <p:anim calcmode="lin" valueType="num">
                                      <p:cBhvr>
                                        <p:cTn id="31"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19459">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9459">
                                            <p:txEl>
                                              <p:pRg st="4" end="4"/>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19459">
                                            <p:txEl>
                                              <p:pRg st="5" end="5"/>
                                            </p:txEl>
                                          </p:spTgt>
                                        </p:tgtEl>
                                        <p:attrNameLst>
                                          <p:attrName>style.visibility</p:attrName>
                                        </p:attrNameLst>
                                      </p:cBhvr>
                                      <p:to>
                                        <p:strVal val="visible"/>
                                      </p:to>
                                    </p:set>
                                    <p:animEffect transition="in" filter="fade">
                                      <p:cBhvr>
                                        <p:cTn id="36" dur="1000"/>
                                        <p:tgtEl>
                                          <p:spTgt spid="19459">
                                            <p:txEl>
                                              <p:pRg st="5" end="5"/>
                                            </p:txEl>
                                          </p:spTgt>
                                        </p:tgtEl>
                                      </p:cBhvr>
                                    </p:animEffect>
                                    <p:anim calcmode="lin" valueType="num">
                                      <p:cBhvr>
                                        <p:cTn id="37" dur="1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19459">
                                            <p:txEl>
                                              <p:pRg st="5" end="5"/>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9459">
                                            <p:txEl>
                                              <p:pRg st="5" end="5"/>
                                            </p:txEl>
                                          </p:spTgt>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19459">
                                            <p:txEl>
                                              <p:pRg st="6" end="6"/>
                                            </p:txEl>
                                          </p:spTgt>
                                        </p:tgtEl>
                                        <p:attrNameLst>
                                          <p:attrName>style.visibility</p:attrName>
                                        </p:attrNameLst>
                                      </p:cBhvr>
                                      <p:to>
                                        <p:strVal val="visible"/>
                                      </p:to>
                                    </p:set>
                                    <p:animEffect transition="in" filter="fade">
                                      <p:cBhvr>
                                        <p:cTn id="42" dur="1000"/>
                                        <p:tgtEl>
                                          <p:spTgt spid="19459">
                                            <p:txEl>
                                              <p:pRg st="6" end="6"/>
                                            </p:txEl>
                                          </p:spTgt>
                                        </p:tgtEl>
                                      </p:cBhvr>
                                    </p:animEffect>
                                    <p:anim calcmode="lin" valueType="num">
                                      <p:cBhvr>
                                        <p:cTn id="43" dur="10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19459">
                                            <p:txEl>
                                              <p:pRg st="6" end="6"/>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9459">
                                            <p:txEl>
                                              <p:pRg st="6" end="6"/>
                                            </p:txEl>
                                          </p:spTgt>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0"/>
                                  </p:stCondLst>
                                  <p:childTnLst>
                                    <p:set>
                                      <p:cBhvr>
                                        <p:cTn id="47" dur="1" fill="hold">
                                          <p:stCondLst>
                                            <p:cond delay="0"/>
                                          </p:stCondLst>
                                        </p:cTn>
                                        <p:tgtEl>
                                          <p:spTgt spid="19459">
                                            <p:txEl>
                                              <p:pRg st="7" end="7"/>
                                            </p:txEl>
                                          </p:spTgt>
                                        </p:tgtEl>
                                        <p:attrNameLst>
                                          <p:attrName>style.visibility</p:attrName>
                                        </p:attrNameLst>
                                      </p:cBhvr>
                                      <p:to>
                                        <p:strVal val="visible"/>
                                      </p:to>
                                    </p:set>
                                    <p:animEffect transition="in" filter="fade">
                                      <p:cBhvr>
                                        <p:cTn id="48" dur="1000"/>
                                        <p:tgtEl>
                                          <p:spTgt spid="19459">
                                            <p:txEl>
                                              <p:pRg st="7" end="7"/>
                                            </p:txEl>
                                          </p:spTgt>
                                        </p:tgtEl>
                                      </p:cBhvr>
                                    </p:animEffect>
                                    <p:anim calcmode="lin" valueType="num">
                                      <p:cBhvr>
                                        <p:cTn id="49" dur="10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19459">
                                            <p:txEl>
                                              <p:pRg st="7" end="7"/>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9459">
                                            <p:txEl>
                                              <p:pRg st="7" end="7"/>
                                            </p:txEl>
                                          </p:spTgt>
                                        </p:tgtEl>
                                        <p:attrNameLst>
                                          <p:attrName>ppt_y</p:attrName>
                                        </p:attrNameLst>
                                      </p:cBhvr>
                                      <p:tavLst>
                                        <p:tav tm="0">
                                          <p:val>
                                            <p:strVal val="#ppt_y-.03"/>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19459">
                                            <p:txEl>
                                              <p:pRg st="8" end="8"/>
                                            </p:txEl>
                                          </p:spTgt>
                                        </p:tgtEl>
                                        <p:attrNameLst>
                                          <p:attrName>style.visibility</p:attrName>
                                        </p:attrNameLst>
                                      </p:cBhvr>
                                      <p:to>
                                        <p:strVal val="visible"/>
                                      </p:to>
                                    </p:set>
                                    <p:animEffect transition="in" filter="fade">
                                      <p:cBhvr>
                                        <p:cTn id="54" dur="1000"/>
                                        <p:tgtEl>
                                          <p:spTgt spid="19459">
                                            <p:txEl>
                                              <p:pRg st="8" end="8"/>
                                            </p:txEl>
                                          </p:spTgt>
                                        </p:tgtEl>
                                      </p:cBhvr>
                                    </p:animEffect>
                                    <p:anim calcmode="lin" valueType="num">
                                      <p:cBhvr>
                                        <p:cTn id="55" dur="1000" fill="hold"/>
                                        <p:tgtEl>
                                          <p:spTgt spid="19459">
                                            <p:txEl>
                                              <p:pRg st="8" end="8"/>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19459">
                                            <p:txEl>
                                              <p:pRg st="8" end="8"/>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19459">
                                            <p:txEl>
                                              <p:pRg st="8" end="8"/>
                                            </p:txEl>
                                          </p:spTgt>
                                        </p:tgtEl>
                                        <p:attrNameLst>
                                          <p:attrName>ppt_y</p:attrName>
                                        </p:attrNameLst>
                                      </p:cBhvr>
                                      <p:tavLst>
                                        <p:tav tm="0">
                                          <p:val>
                                            <p:strVal val="#ppt_y-.03"/>
                                          </p:val>
                                        </p:tav>
                                        <p:tav tm="100000">
                                          <p:val>
                                            <p:strVal val="#ppt_y"/>
                                          </p:val>
                                        </p:tav>
                                      </p:tavLst>
                                    </p:anim>
                                  </p:childTnLst>
                                </p:cTn>
                              </p:par>
                              <p:par>
                                <p:cTn id="58" presetID="37" presetClass="entr" presetSubtype="0" fill="hold" nodeType="withEffect">
                                  <p:stCondLst>
                                    <p:cond delay="0"/>
                                  </p:stCondLst>
                                  <p:childTnLst>
                                    <p:set>
                                      <p:cBhvr>
                                        <p:cTn id="59" dur="1" fill="hold">
                                          <p:stCondLst>
                                            <p:cond delay="0"/>
                                          </p:stCondLst>
                                        </p:cTn>
                                        <p:tgtEl>
                                          <p:spTgt spid="19459">
                                            <p:txEl>
                                              <p:pRg st="9" end="9"/>
                                            </p:txEl>
                                          </p:spTgt>
                                        </p:tgtEl>
                                        <p:attrNameLst>
                                          <p:attrName>style.visibility</p:attrName>
                                        </p:attrNameLst>
                                      </p:cBhvr>
                                      <p:to>
                                        <p:strVal val="visible"/>
                                      </p:to>
                                    </p:set>
                                    <p:animEffect transition="in" filter="fade">
                                      <p:cBhvr>
                                        <p:cTn id="60" dur="1000"/>
                                        <p:tgtEl>
                                          <p:spTgt spid="19459">
                                            <p:txEl>
                                              <p:pRg st="9" end="9"/>
                                            </p:txEl>
                                          </p:spTgt>
                                        </p:tgtEl>
                                      </p:cBhvr>
                                    </p:animEffect>
                                    <p:anim calcmode="lin" valueType="num">
                                      <p:cBhvr>
                                        <p:cTn id="61" dur="1000" fill="hold"/>
                                        <p:tgtEl>
                                          <p:spTgt spid="19459">
                                            <p:txEl>
                                              <p:pRg st="9" end="9"/>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19459">
                                            <p:txEl>
                                              <p:pRg st="9" end="9"/>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19459">
                                            <p:txEl>
                                              <p:pRg st="9" end="9"/>
                                            </p:txEl>
                                          </p:spTgt>
                                        </p:tgtEl>
                                        <p:attrNameLst>
                                          <p:attrName>ppt_y</p:attrName>
                                        </p:attrNameLst>
                                      </p:cBhvr>
                                      <p:tavLst>
                                        <p:tav tm="0">
                                          <p:val>
                                            <p:strVal val="#ppt_y-.03"/>
                                          </p:val>
                                        </p:tav>
                                        <p:tav tm="100000">
                                          <p:val>
                                            <p:strVal val="#ppt_y"/>
                                          </p:val>
                                        </p:tav>
                                      </p:tavLst>
                                    </p:anim>
                                  </p:childTnLst>
                                </p:cTn>
                              </p:par>
                              <p:par>
                                <p:cTn id="64" presetID="37" presetClass="entr" presetSubtype="0" fill="hold" nodeType="withEffect">
                                  <p:stCondLst>
                                    <p:cond delay="0"/>
                                  </p:stCondLst>
                                  <p:childTnLst>
                                    <p:set>
                                      <p:cBhvr>
                                        <p:cTn id="65" dur="1" fill="hold">
                                          <p:stCondLst>
                                            <p:cond delay="0"/>
                                          </p:stCondLst>
                                        </p:cTn>
                                        <p:tgtEl>
                                          <p:spTgt spid="19459">
                                            <p:txEl>
                                              <p:pRg st="10" end="10"/>
                                            </p:txEl>
                                          </p:spTgt>
                                        </p:tgtEl>
                                        <p:attrNameLst>
                                          <p:attrName>style.visibility</p:attrName>
                                        </p:attrNameLst>
                                      </p:cBhvr>
                                      <p:to>
                                        <p:strVal val="visible"/>
                                      </p:to>
                                    </p:set>
                                    <p:animEffect transition="in" filter="fade">
                                      <p:cBhvr>
                                        <p:cTn id="66" dur="1000"/>
                                        <p:tgtEl>
                                          <p:spTgt spid="19459">
                                            <p:txEl>
                                              <p:pRg st="10" end="10"/>
                                            </p:txEl>
                                          </p:spTgt>
                                        </p:tgtEl>
                                      </p:cBhvr>
                                    </p:animEffect>
                                    <p:anim calcmode="lin" valueType="num">
                                      <p:cBhvr>
                                        <p:cTn id="67" dur="1000" fill="hold"/>
                                        <p:tgtEl>
                                          <p:spTgt spid="19459">
                                            <p:txEl>
                                              <p:pRg st="10" end="10"/>
                                            </p:txEl>
                                          </p:spTgt>
                                        </p:tgtEl>
                                        <p:attrNameLst>
                                          <p:attrName>ppt_x</p:attrName>
                                        </p:attrNameLst>
                                      </p:cBhvr>
                                      <p:tavLst>
                                        <p:tav tm="0">
                                          <p:val>
                                            <p:strVal val="#ppt_x"/>
                                          </p:val>
                                        </p:tav>
                                        <p:tav tm="100000">
                                          <p:val>
                                            <p:strVal val="#ppt_x"/>
                                          </p:val>
                                        </p:tav>
                                      </p:tavLst>
                                    </p:anim>
                                    <p:anim calcmode="lin" valueType="num">
                                      <p:cBhvr>
                                        <p:cTn id="68" dur="900" decel="100000" fill="hold"/>
                                        <p:tgtEl>
                                          <p:spTgt spid="19459">
                                            <p:txEl>
                                              <p:pRg st="10" end="10"/>
                                            </p:txEl>
                                          </p:spTgt>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9459">
                                            <p:txEl>
                                              <p:pRg st="10" end="10"/>
                                            </p:txEl>
                                          </p:spTgt>
                                        </p:tgtEl>
                                        <p:attrNameLst>
                                          <p:attrName>ppt_y</p:attrName>
                                        </p:attrNameLst>
                                      </p:cBhvr>
                                      <p:tavLst>
                                        <p:tav tm="0">
                                          <p:val>
                                            <p:strVal val="#ppt_y-.03"/>
                                          </p:val>
                                        </p:tav>
                                        <p:tav tm="100000">
                                          <p:val>
                                            <p:strVal val="#ppt_y"/>
                                          </p:val>
                                        </p:tav>
                                      </p:tavLst>
                                    </p:anim>
                                  </p:childTnLst>
                                </p:cTn>
                              </p:par>
                              <p:par>
                                <p:cTn id="70" presetID="37" presetClass="entr" presetSubtype="0" fill="hold" nodeType="withEffect">
                                  <p:stCondLst>
                                    <p:cond delay="0"/>
                                  </p:stCondLst>
                                  <p:childTnLst>
                                    <p:set>
                                      <p:cBhvr>
                                        <p:cTn id="71" dur="1" fill="hold">
                                          <p:stCondLst>
                                            <p:cond delay="0"/>
                                          </p:stCondLst>
                                        </p:cTn>
                                        <p:tgtEl>
                                          <p:spTgt spid="19459">
                                            <p:txEl>
                                              <p:pRg st="11" end="11"/>
                                            </p:txEl>
                                          </p:spTgt>
                                        </p:tgtEl>
                                        <p:attrNameLst>
                                          <p:attrName>style.visibility</p:attrName>
                                        </p:attrNameLst>
                                      </p:cBhvr>
                                      <p:to>
                                        <p:strVal val="visible"/>
                                      </p:to>
                                    </p:set>
                                    <p:animEffect transition="in" filter="fade">
                                      <p:cBhvr>
                                        <p:cTn id="72" dur="1000"/>
                                        <p:tgtEl>
                                          <p:spTgt spid="19459">
                                            <p:txEl>
                                              <p:pRg st="11" end="11"/>
                                            </p:txEl>
                                          </p:spTgt>
                                        </p:tgtEl>
                                      </p:cBhvr>
                                    </p:animEffect>
                                    <p:anim calcmode="lin" valueType="num">
                                      <p:cBhvr>
                                        <p:cTn id="73" dur="1000" fill="hold"/>
                                        <p:tgtEl>
                                          <p:spTgt spid="19459">
                                            <p:txEl>
                                              <p:pRg st="11" end="11"/>
                                            </p:txEl>
                                          </p:spTgt>
                                        </p:tgtEl>
                                        <p:attrNameLst>
                                          <p:attrName>ppt_x</p:attrName>
                                        </p:attrNameLst>
                                      </p:cBhvr>
                                      <p:tavLst>
                                        <p:tav tm="0">
                                          <p:val>
                                            <p:strVal val="#ppt_x"/>
                                          </p:val>
                                        </p:tav>
                                        <p:tav tm="100000">
                                          <p:val>
                                            <p:strVal val="#ppt_x"/>
                                          </p:val>
                                        </p:tav>
                                      </p:tavLst>
                                    </p:anim>
                                    <p:anim calcmode="lin" valueType="num">
                                      <p:cBhvr>
                                        <p:cTn id="74" dur="900" decel="100000" fill="hold"/>
                                        <p:tgtEl>
                                          <p:spTgt spid="19459">
                                            <p:txEl>
                                              <p:pRg st="11" end="11"/>
                                            </p:txEl>
                                          </p:spTgt>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9459">
                                            <p:txEl>
                                              <p:pRg st="11" end="11"/>
                                            </p:txEl>
                                          </p:spTgt>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19459">
                                            <p:txEl>
                                              <p:pRg st="12" end="12"/>
                                            </p:txEl>
                                          </p:spTgt>
                                        </p:tgtEl>
                                        <p:attrNameLst>
                                          <p:attrName>style.visibility</p:attrName>
                                        </p:attrNameLst>
                                      </p:cBhvr>
                                      <p:to>
                                        <p:strVal val="visible"/>
                                      </p:to>
                                    </p:set>
                                    <p:animEffect transition="in" filter="fade">
                                      <p:cBhvr>
                                        <p:cTn id="78" dur="1000"/>
                                        <p:tgtEl>
                                          <p:spTgt spid="19459">
                                            <p:txEl>
                                              <p:pRg st="12" end="12"/>
                                            </p:txEl>
                                          </p:spTgt>
                                        </p:tgtEl>
                                      </p:cBhvr>
                                    </p:animEffect>
                                    <p:anim calcmode="lin" valueType="num">
                                      <p:cBhvr>
                                        <p:cTn id="79" dur="1000" fill="hold"/>
                                        <p:tgtEl>
                                          <p:spTgt spid="19459">
                                            <p:txEl>
                                              <p:pRg st="12" end="12"/>
                                            </p:txEl>
                                          </p:spTgt>
                                        </p:tgtEl>
                                        <p:attrNameLst>
                                          <p:attrName>ppt_x</p:attrName>
                                        </p:attrNameLst>
                                      </p:cBhvr>
                                      <p:tavLst>
                                        <p:tav tm="0">
                                          <p:val>
                                            <p:strVal val="#ppt_x"/>
                                          </p:val>
                                        </p:tav>
                                        <p:tav tm="100000">
                                          <p:val>
                                            <p:strVal val="#ppt_x"/>
                                          </p:val>
                                        </p:tav>
                                      </p:tavLst>
                                    </p:anim>
                                    <p:anim calcmode="lin" valueType="num">
                                      <p:cBhvr>
                                        <p:cTn id="80" dur="900" decel="100000" fill="hold"/>
                                        <p:tgtEl>
                                          <p:spTgt spid="19459">
                                            <p:txEl>
                                              <p:pRg st="12" end="12"/>
                                            </p:txEl>
                                          </p:spTgt>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9459">
                                            <p:txEl>
                                              <p:pRg st="12" end="12"/>
                                            </p:txEl>
                                          </p:spTgt>
                                        </p:tgtEl>
                                        <p:attrNameLst>
                                          <p:attrName>ppt_y</p:attrName>
                                        </p:attrNameLst>
                                      </p:cBhvr>
                                      <p:tavLst>
                                        <p:tav tm="0">
                                          <p:val>
                                            <p:strVal val="#ppt_y-.03"/>
                                          </p:val>
                                        </p:tav>
                                        <p:tav tm="100000">
                                          <p:val>
                                            <p:strVal val="#ppt_y"/>
                                          </p:val>
                                        </p:tav>
                                      </p:tavLst>
                                    </p:anim>
                                  </p:childTnLst>
                                </p:cTn>
                              </p:par>
                              <p:par>
                                <p:cTn id="82" presetID="37" presetClass="entr" presetSubtype="0" fill="hold" nodeType="withEffect">
                                  <p:stCondLst>
                                    <p:cond delay="0"/>
                                  </p:stCondLst>
                                  <p:childTnLst>
                                    <p:set>
                                      <p:cBhvr>
                                        <p:cTn id="83" dur="1" fill="hold">
                                          <p:stCondLst>
                                            <p:cond delay="0"/>
                                          </p:stCondLst>
                                        </p:cTn>
                                        <p:tgtEl>
                                          <p:spTgt spid="19459">
                                            <p:txEl>
                                              <p:pRg st="13" end="13"/>
                                            </p:txEl>
                                          </p:spTgt>
                                        </p:tgtEl>
                                        <p:attrNameLst>
                                          <p:attrName>style.visibility</p:attrName>
                                        </p:attrNameLst>
                                      </p:cBhvr>
                                      <p:to>
                                        <p:strVal val="visible"/>
                                      </p:to>
                                    </p:set>
                                    <p:animEffect transition="in" filter="fade">
                                      <p:cBhvr>
                                        <p:cTn id="84" dur="1000"/>
                                        <p:tgtEl>
                                          <p:spTgt spid="19459">
                                            <p:txEl>
                                              <p:pRg st="13" end="13"/>
                                            </p:txEl>
                                          </p:spTgt>
                                        </p:tgtEl>
                                      </p:cBhvr>
                                    </p:animEffect>
                                    <p:anim calcmode="lin" valueType="num">
                                      <p:cBhvr>
                                        <p:cTn id="85" dur="1000" fill="hold"/>
                                        <p:tgtEl>
                                          <p:spTgt spid="19459">
                                            <p:txEl>
                                              <p:pRg st="13" end="13"/>
                                            </p:txEl>
                                          </p:spTgt>
                                        </p:tgtEl>
                                        <p:attrNameLst>
                                          <p:attrName>ppt_x</p:attrName>
                                        </p:attrNameLst>
                                      </p:cBhvr>
                                      <p:tavLst>
                                        <p:tav tm="0">
                                          <p:val>
                                            <p:strVal val="#ppt_x"/>
                                          </p:val>
                                        </p:tav>
                                        <p:tav tm="100000">
                                          <p:val>
                                            <p:strVal val="#ppt_x"/>
                                          </p:val>
                                        </p:tav>
                                      </p:tavLst>
                                    </p:anim>
                                    <p:anim calcmode="lin" valueType="num">
                                      <p:cBhvr>
                                        <p:cTn id="86" dur="900" decel="100000" fill="hold"/>
                                        <p:tgtEl>
                                          <p:spTgt spid="19459">
                                            <p:txEl>
                                              <p:pRg st="13" end="13"/>
                                            </p:txEl>
                                          </p:spTgt>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9459">
                                            <p:txEl>
                                              <p:pRg st="13" end="1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uia para elaborar Termo Referencia">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Guia para elaborar Termo Referencia</Template>
  <TotalTime>2</TotalTime>
  <Words>2176</Words>
  <Application>Microsoft Office PowerPoint</Application>
  <PresentationFormat>Apresentação na tela (4:3)</PresentationFormat>
  <Paragraphs>219</Paragraphs>
  <Slides>21</Slides>
  <Notes>1</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Guia para elaborar Termo Referencia</vt:lpstr>
      <vt:lpstr>GUIA PARA ELABORAÇÃO DE TERMO DE REFERÊNCIA</vt:lpstr>
      <vt:lpstr>Itens</vt:lpstr>
      <vt:lpstr>Introdução Geral</vt:lpstr>
      <vt:lpstr>Justificativa da Contratação</vt:lpstr>
      <vt:lpstr>Objeto da Contratação</vt:lpstr>
      <vt:lpstr>Descrição do Objeto</vt:lpstr>
      <vt:lpstr>DESCRIÇÃO DO OBJETO: COMO ESPECIFICAR UM BEM</vt:lpstr>
      <vt:lpstr>DESCRIÇÃO DO OBJETO: COMO INFORMAR A SUSTENTABILIDADE DO ITEM</vt:lpstr>
      <vt:lpstr>DESCRIÇÃO DO OBJETO: COMO ESPECIFICAR MATERIAL DE CONSUMO</vt:lpstr>
      <vt:lpstr>DESCRIÇÃO DO OBJETO: COMO ESPECIFICAR VIDRARIAS</vt:lpstr>
      <vt:lpstr>DESCRIÇÃO DO OBJETO COMO ESPECIFICAR REAGENTE</vt:lpstr>
      <vt:lpstr>DESCRIÇÃO DO OBJETO: COMO ESPECIFICAR EQUIPAMENTO</vt:lpstr>
      <vt:lpstr>DESCRIÇÃO DO OBJETO: COMO ESPECIFICAR EQUIPAMENTO</vt:lpstr>
      <vt:lpstr>DESCRIÇÃO DO OBJETO  COMO ESPECIFICAR EQUIPAMENTO </vt:lpstr>
      <vt:lpstr>DESCRIÇÃO DO OBJETO: COMO ADQUIRIR ITEM DE DETERMINADA MARCA</vt:lpstr>
      <vt:lpstr>DESCRIÇÃO DO OBJETO: COMO ADQUIRIR ITEM DE DETERMINADA MARCA</vt:lpstr>
      <vt:lpstr>IMPORTÂNCIA DA DESCRIÇÃO CORRETA DA UNIDADE</vt:lpstr>
      <vt:lpstr>ORÇAMENTOS:  DETALHAMENTO, PREÇO DE MERCADO E VALIDADE</vt:lpstr>
      <vt:lpstr>ESTRATÉGIA DE SUPRIMENTOS: CRITÉRIOS DE ACEITAÇÃO E RECEBIMENTO DO OBJETO</vt:lpstr>
      <vt:lpstr>ESTRATÉGIA DE SUPRIMENTOS: A FISCALIZAÇÃO</vt:lpstr>
      <vt:lpstr>ESTRATÉGIA DE SUPRIMENTOS: SANÇÕES ADMINISTRATIVAS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GUIA PARA ELABORAÇÃO DE TERMO DE REFERÊNCIA</dc:title>
  <dc:creator>desktop</dc:creator>
  <cp:lastModifiedBy>desktop</cp:lastModifiedBy>
  <cp:revision>1</cp:revision>
  <dcterms:created xsi:type="dcterms:W3CDTF">2017-03-03T16:53:25Z</dcterms:created>
  <dcterms:modified xsi:type="dcterms:W3CDTF">2017-03-03T16:56:22Z</dcterms:modified>
</cp:coreProperties>
</file>